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3"/>
    <p:sldId id="257" r:id="rId14"/>
    <p:sldId id="258" r:id="rId15"/>
    <p:sldId id="259" r:id="rId16"/>
    <p:sldId id="260" r:id="rId17"/>
    <p:sldId id="261" r:id="rId18"/>
    <p:sldId id="262" r:id="rId19"/>
    <p:sldId id="263" r:id="rId20"/>
    <p:sldId id="264" r:id="rId21"/>
    <p:sldId id="265" r:id="rId22"/>
    <p:sldId id="266" r:id="rId23"/>
  </p:sldIdLst>
  <p:sldSz cx="9753600" cy="73152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Source Serif Pro" charset="1" panose="02040603050405020204"/>
      <p:regular r:id="rId10"/>
    </p:embeddedFont>
    <p:embeddedFont>
      <p:font typeface="Source Serif Pro Bold" charset="1" panose="02040803050405020204"/>
      <p:regular r:id="rId11"/>
    </p:embeddedFont>
    <p:embeddedFont>
      <p:font typeface="Source Han Serif JP Bold" charset="1" panose="0202090000000000000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slides/slide1.xml" Type="http://schemas.openxmlformats.org/officeDocument/2006/relationships/slide"/><Relationship Id="rId14" Target="slides/slide2.xml" Type="http://schemas.openxmlformats.org/officeDocument/2006/relationships/slide"/><Relationship Id="rId15" Target="slides/slide3.xml" Type="http://schemas.openxmlformats.org/officeDocument/2006/relationships/slide"/><Relationship Id="rId16" Target="slides/slide4.xml" Type="http://schemas.openxmlformats.org/officeDocument/2006/relationships/slide"/><Relationship Id="rId17" Target="slides/slide5.xml" Type="http://schemas.openxmlformats.org/officeDocument/2006/relationships/slide"/><Relationship Id="rId18" Target="slides/slide6.xml" Type="http://schemas.openxmlformats.org/officeDocument/2006/relationships/slide"/><Relationship Id="rId19" Target="slides/slide7.xml" Type="http://schemas.openxmlformats.org/officeDocument/2006/relationships/slide"/><Relationship Id="rId2" Target="presProps.xml" Type="http://schemas.openxmlformats.org/officeDocument/2006/relationships/presProps"/><Relationship Id="rId20" Target="slides/slide8.xml" Type="http://schemas.openxmlformats.org/officeDocument/2006/relationships/slide"/><Relationship Id="rId21" Target="slides/slide9.xml" Type="http://schemas.openxmlformats.org/officeDocument/2006/relationships/slide"/><Relationship Id="rId22" Target="slides/slide10.xml" Type="http://schemas.openxmlformats.org/officeDocument/2006/relationships/slide"/><Relationship Id="rId23" Target="slides/slide11.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41.png" Type="http://schemas.openxmlformats.org/officeDocument/2006/relationships/image"/><Relationship Id="rId7" Target="../media/image4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2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3.png" Type="http://schemas.openxmlformats.org/officeDocument/2006/relationships/image"/><Relationship Id="rId11" Target="../media/image34.png" Type="http://schemas.openxmlformats.org/officeDocument/2006/relationships/image"/><Relationship Id="rId12" Target="../media/image35.png" Type="http://schemas.openxmlformats.org/officeDocument/2006/relationships/image"/><Relationship Id="rId13" Target="../media/image36.png" Type="http://schemas.openxmlformats.org/officeDocument/2006/relationships/image"/><Relationship Id="rId14" Target="../media/image37.png" Type="http://schemas.openxmlformats.org/officeDocument/2006/relationships/image"/><Relationship Id="rId15" Target="../media/image38.png" Type="http://schemas.openxmlformats.org/officeDocument/2006/relationships/image"/><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png" Type="http://schemas.openxmlformats.org/officeDocument/2006/relationships/image"/><Relationship Id="rId6" Target="../media/image29.png" Type="http://schemas.openxmlformats.org/officeDocument/2006/relationships/image"/><Relationship Id="rId7" Target="../media/image30.png" Type="http://schemas.openxmlformats.org/officeDocument/2006/relationships/image"/><Relationship Id="rId8" Target="../media/image31.png" Type="http://schemas.openxmlformats.org/officeDocument/2006/relationships/image"/><Relationship Id="rId9" Target="../media/image3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7EA"/>
        </a:solidFill>
      </p:bgPr>
    </p:bg>
    <p:spTree>
      <p:nvGrpSpPr>
        <p:cNvPr id="1" name=""/>
        <p:cNvGrpSpPr/>
        <p:nvPr/>
      </p:nvGrpSpPr>
      <p:grpSpPr>
        <a:xfrm>
          <a:off x="0" y="0"/>
          <a:ext cx="0" cy="0"/>
          <a:chOff x="0" y="0"/>
          <a:chExt cx="0" cy="0"/>
        </a:xfrm>
      </p:grpSpPr>
      <p:grpSp>
        <p:nvGrpSpPr>
          <p:cNvPr name="Group 2" id="2"/>
          <p:cNvGrpSpPr/>
          <p:nvPr/>
        </p:nvGrpSpPr>
        <p:grpSpPr>
          <a:xfrm rot="0">
            <a:off x="4947409" y="4739314"/>
            <a:ext cx="5469033" cy="3054311"/>
            <a:chOff x="0" y="0"/>
            <a:chExt cx="4589780" cy="4578350"/>
          </a:xfrm>
        </p:grpSpPr>
        <p:sp>
          <p:nvSpPr>
            <p:cNvPr name="Freeform 3" id="3"/>
            <p:cNvSpPr/>
            <p:nvPr/>
          </p:nvSpPr>
          <p:spPr>
            <a:xfrm>
              <a:off x="953397" y="493560"/>
              <a:ext cx="9925775" cy="5513252"/>
            </a:xfrm>
            <a:custGeom>
              <a:avLst/>
              <a:gdLst/>
              <a:ahLst/>
              <a:cxnLst/>
              <a:rect r="r" b="b" t="t" l="l"/>
              <a:pathLst>
                <a:path h="5513252" w="9925775">
                  <a:moveTo>
                    <a:pt x="84891" y="329041"/>
                  </a:moveTo>
                  <a:lnTo>
                    <a:pt x="84891" y="274201"/>
                  </a:lnTo>
                  <a:cubicBezTo>
                    <a:pt x="192638" y="274201"/>
                    <a:pt x="280795" y="224845"/>
                    <a:pt x="280795" y="164520"/>
                  </a:cubicBezTo>
                  <a:cubicBezTo>
                    <a:pt x="280795" y="104196"/>
                    <a:pt x="192638" y="54840"/>
                    <a:pt x="84891" y="54840"/>
                  </a:cubicBezTo>
                  <a:lnTo>
                    <a:pt x="84891" y="0"/>
                  </a:lnTo>
                  <a:cubicBezTo>
                    <a:pt x="248144" y="0"/>
                    <a:pt x="378746" y="73120"/>
                    <a:pt x="378746" y="164520"/>
                  </a:cubicBezTo>
                  <a:cubicBezTo>
                    <a:pt x="378746" y="255921"/>
                    <a:pt x="248144" y="329041"/>
                    <a:pt x="84891" y="329041"/>
                  </a:cubicBezTo>
                  <a:close/>
                  <a:moveTo>
                    <a:pt x="5224092" y="190112"/>
                  </a:moveTo>
                  <a:lnTo>
                    <a:pt x="5224092" y="135272"/>
                  </a:lnTo>
                  <a:lnTo>
                    <a:pt x="4636381" y="135272"/>
                  </a:lnTo>
                  <a:lnTo>
                    <a:pt x="4636381" y="190112"/>
                  </a:lnTo>
                  <a:lnTo>
                    <a:pt x="5224092" y="190112"/>
                  </a:lnTo>
                  <a:close/>
                  <a:moveTo>
                    <a:pt x="4930237" y="5513252"/>
                  </a:moveTo>
                  <a:cubicBezTo>
                    <a:pt x="5093489" y="5513252"/>
                    <a:pt x="5224092" y="5440132"/>
                    <a:pt x="5224092" y="5348732"/>
                  </a:cubicBezTo>
                  <a:lnTo>
                    <a:pt x="5126140" y="5348732"/>
                  </a:lnTo>
                  <a:cubicBezTo>
                    <a:pt x="5126140" y="5409056"/>
                    <a:pt x="5037983" y="5458412"/>
                    <a:pt x="4930237" y="5458412"/>
                  </a:cubicBezTo>
                  <a:cubicBezTo>
                    <a:pt x="4822490" y="5458412"/>
                    <a:pt x="4734333" y="5409056"/>
                    <a:pt x="4734333" y="5348732"/>
                  </a:cubicBezTo>
                  <a:lnTo>
                    <a:pt x="4636381" y="5348732"/>
                  </a:lnTo>
                  <a:cubicBezTo>
                    <a:pt x="4636381" y="5438304"/>
                    <a:pt x="4766984" y="5513252"/>
                    <a:pt x="4930237" y="5513252"/>
                  </a:cubicBezTo>
                  <a:close/>
                  <a:moveTo>
                    <a:pt x="2432468" y="4111175"/>
                  </a:moveTo>
                  <a:cubicBezTo>
                    <a:pt x="2432468" y="4202575"/>
                    <a:pt x="2563070" y="4275695"/>
                    <a:pt x="2726323" y="4275695"/>
                  </a:cubicBezTo>
                  <a:lnTo>
                    <a:pt x="2726323" y="4220855"/>
                  </a:lnTo>
                  <a:cubicBezTo>
                    <a:pt x="2618576" y="4220855"/>
                    <a:pt x="2530419" y="4171499"/>
                    <a:pt x="2530419" y="4111175"/>
                  </a:cubicBezTo>
                  <a:cubicBezTo>
                    <a:pt x="2530419" y="4050851"/>
                    <a:pt x="2618576" y="4001495"/>
                    <a:pt x="2726323" y="4001495"/>
                  </a:cubicBezTo>
                  <a:lnTo>
                    <a:pt x="2726323" y="3946655"/>
                  </a:lnTo>
                  <a:cubicBezTo>
                    <a:pt x="2566335" y="3946655"/>
                    <a:pt x="2432468" y="4021603"/>
                    <a:pt x="2432468" y="4111175"/>
                  </a:cubicBezTo>
                  <a:close/>
                  <a:moveTo>
                    <a:pt x="414662" y="2928458"/>
                  </a:moveTo>
                  <a:lnTo>
                    <a:pt x="483228" y="2888242"/>
                  </a:lnTo>
                  <a:lnTo>
                    <a:pt x="68566" y="2656086"/>
                  </a:lnTo>
                  <a:lnTo>
                    <a:pt x="0" y="2694474"/>
                  </a:lnTo>
                  <a:lnTo>
                    <a:pt x="414662" y="2928458"/>
                  </a:lnTo>
                  <a:close/>
                  <a:moveTo>
                    <a:pt x="9925775" y="1515413"/>
                  </a:moveTo>
                  <a:lnTo>
                    <a:pt x="9925775" y="1460573"/>
                  </a:lnTo>
                  <a:lnTo>
                    <a:pt x="9338065" y="1460573"/>
                  </a:lnTo>
                  <a:lnTo>
                    <a:pt x="9338065" y="1515413"/>
                  </a:lnTo>
                  <a:lnTo>
                    <a:pt x="9925775" y="1515413"/>
                  </a:lnTo>
                  <a:close/>
                  <a:moveTo>
                    <a:pt x="9484992" y="2802326"/>
                  </a:moveTo>
                  <a:cubicBezTo>
                    <a:pt x="9484992" y="2893726"/>
                    <a:pt x="9615594" y="2966846"/>
                    <a:pt x="9778847" y="2966846"/>
                  </a:cubicBezTo>
                  <a:lnTo>
                    <a:pt x="9778847" y="2912006"/>
                  </a:lnTo>
                  <a:cubicBezTo>
                    <a:pt x="9671100" y="2912006"/>
                    <a:pt x="9582944" y="2862650"/>
                    <a:pt x="9582944" y="2802326"/>
                  </a:cubicBezTo>
                  <a:cubicBezTo>
                    <a:pt x="9582944" y="2742002"/>
                    <a:pt x="9671100" y="2692646"/>
                    <a:pt x="9778847" y="2692646"/>
                  </a:cubicBezTo>
                  <a:lnTo>
                    <a:pt x="9778847" y="2637806"/>
                  </a:lnTo>
                  <a:cubicBezTo>
                    <a:pt x="9618858" y="2637806"/>
                    <a:pt x="9484992" y="2710926"/>
                    <a:pt x="9484992" y="2802326"/>
                  </a:cubicBezTo>
                  <a:close/>
                  <a:moveTo>
                    <a:pt x="5070634" y="1482509"/>
                  </a:moveTo>
                  <a:cubicBezTo>
                    <a:pt x="5070634" y="1391109"/>
                    <a:pt x="4940032" y="1317989"/>
                    <a:pt x="4776779" y="1317989"/>
                  </a:cubicBezTo>
                  <a:lnTo>
                    <a:pt x="4776779" y="1372829"/>
                  </a:lnTo>
                  <a:cubicBezTo>
                    <a:pt x="4884526" y="1372829"/>
                    <a:pt x="4972682" y="1422185"/>
                    <a:pt x="4972682" y="1482509"/>
                  </a:cubicBezTo>
                  <a:cubicBezTo>
                    <a:pt x="4972682" y="1542833"/>
                    <a:pt x="4884526" y="1592189"/>
                    <a:pt x="4776779" y="1592189"/>
                  </a:cubicBezTo>
                  <a:lnTo>
                    <a:pt x="4776779" y="1647029"/>
                  </a:lnTo>
                  <a:cubicBezTo>
                    <a:pt x="4940032" y="1647029"/>
                    <a:pt x="5070634" y="1572081"/>
                    <a:pt x="5070634" y="1482509"/>
                  </a:cubicBezTo>
                  <a:close/>
                  <a:moveTo>
                    <a:pt x="2625106" y="1314333"/>
                  </a:moveTo>
                  <a:lnTo>
                    <a:pt x="2527154" y="1314333"/>
                  </a:lnTo>
                  <a:lnTo>
                    <a:pt x="2527154" y="1643374"/>
                  </a:lnTo>
                  <a:lnTo>
                    <a:pt x="2625106" y="1643374"/>
                  </a:lnTo>
                  <a:lnTo>
                    <a:pt x="2625106" y="1314333"/>
                  </a:lnTo>
                  <a:close/>
                  <a:moveTo>
                    <a:pt x="5220827" y="2824262"/>
                  </a:moveTo>
                  <a:lnTo>
                    <a:pt x="5220827" y="2769422"/>
                  </a:lnTo>
                  <a:lnTo>
                    <a:pt x="4633117" y="2769422"/>
                  </a:lnTo>
                  <a:lnTo>
                    <a:pt x="4633117" y="2824262"/>
                  </a:lnTo>
                  <a:lnTo>
                    <a:pt x="5220827" y="2824262"/>
                  </a:lnTo>
                  <a:close/>
                  <a:moveTo>
                    <a:pt x="9925775" y="5454756"/>
                  </a:moveTo>
                  <a:lnTo>
                    <a:pt x="9925775" y="5399916"/>
                  </a:lnTo>
                  <a:lnTo>
                    <a:pt x="9338065" y="5399916"/>
                  </a:lnTo>
                  <a:lnTo>
                    <a:pt x="9338065" y="5454756"/>
                  </a:lnTo>
                  <a:lnTo>
                    <a:pt x="9925775" y="5454756"/>
                  </a:lnTo>
                  <a:close/>
                </a:path>
              </a:pathLst>
            </a:custGeom>
            <a:solidFill>
              <a:srgbClr val="EBC676"/>
            </a:solidFill>
          </p:spPr>
        </p:sp>
        <p:sp>
          <p:nvSpPr>
            <p:cNvPr name="Freeform 4" id="4"/>
            <p:cNvSpPr/>
            <p:nvPr/>
          </p:nvSpPr>
          <p:spPr>
            <a:xfrm>
              <a:off x="881566" y="493560"/>
              <a:ext cx="9945365" cy="5593684"/>
            </a:xfrm>
            <a:custGeom>
              <a:avLst/>
              <a:gdLst/>
              <a:ahLst/>
              <a:cxnLst/>
              <a:rect r="r" b="b" t="t" l="l"/>
              <a:pathLst>
                <a:path h="5593684" w="9945365">
                  <a:moveTo>
                    <a:pt x="9752727" y="4279351"/>
                  </a:moveTo>
                  <a:lnTo>
                    <a:pt x="9654775" y="4279351"/>
                  </a:lnTo>
                  <a:lnTo>
                    <a:pt x="9654775" y="3950311"/>
                  </a:lnTo>
                  <a:lnTo>
                    <a:pt x="9752727" y="3950311"/>
                  </a:lnTo>
                  <a:lnTo>
                    <a:pt x="9752727" y="4279351"/>
                  </a:lnTo>
                  <a:close/>
                  <a:moveTo>
                    <a:pt x="2696937" y="0"/>
                  </a:moveTo>
                  <a:lnTo>
                    <a:pt x="2598985" y="0"/>
                  </a:lnTo>
                  <a:lnTo>
                    <a:pt x="2598985" y="329041"/>
                  </a:lnTo>
                  <a:lnTo>
                    <a:pt x="2696937" y="329041"/>
                  </a:lnTo>
                  <a:lnTo>
                    <a:pt x="2696937" y="0"/>
                  </a:lnTo>
                  <a:close/>
                  <a:moveTo>
                    <a:pt x="137132" y="1623265"/>
                  </a:moveTo>
                  <a:lnTo>
                    <a:pt x="68566" y="1584877"/>
                  </a:lnTo>
                  <a:lnTo>
                    <a:pt x="483228" y="1352721"/>
                  </a:lnTo>
                  <a:lnTo>
                    <a:pt x="551794" y="1391109"/>
                  </a:lnTo>
                  <a:lnTo>
                    <a:pt x="137132" y="1623265"/>
                  </a:lnTo>
                  <a:close/>
                  <a:moveTo>
                    <a:pt x="7098235" y="65808"/>
                  </a:moveTo>
                  <a:lnTo>
                    <a:pt x="7166801" y="27420"/>
                  </a:lnTo>
                  <a:lnTo>
                    <a:pt x="7581463" y="259576"/>
                  </a:lnTo>
                  <a:lnTo>
                    <a:pt x="7512897" y="297965"/>
                  </a:lnTo>
                  <a:lnTo>
                    <a:pt x="7098235" y="65808"/>
                  </a:lnTo>
                  <a:close/>
                  <a:moveTo>
                    <a:pt x="7646765" y="1562941"/>
                  </a:moveTo>
                  <a:lnTo>
                    <a:pt x="7548813" y="1562941"/>
                  </a:lnTo>
                  <a:cubicBezTo>
                    <a:pt x="7548813" y="1502617"/>
                    <a:pt x="7460657" y="1453261"/>
                    <a:pt x="7352910" y="1453261"/>
                  </a:cubicBezTo>
                  <a:cubicBezTo>
                    <a:pt x="7245163" y="1453261"/>
                    <a:pt x="7157006" y="1502617"/>
                    <a:pt x="7157006" y="1562941"/>
                  </a:cubicBezTo>
                  <a:lnTo>
                    <a:pt x="7059054" y="1562941"/>
                  </a:lnTo>
                  <a:cubicBezTo>
                    <a:pt x="7059054" y="1471541"/>
                    <a:pt x="7189657" y="1398421"/>
                    <a:pt x="7352910" y="1398421"/>
                  </a:cubicBezTo>
                  <a:cubicBezTo>
                    <a:pt x="7512897" y="1398421"/>
                    <a:pt x="7646765" y="1473369"/>
                    <a:pt x="7646765" y="1562941"/>
                  </a:cubicBezTo>
                  <a:close/>
                  <a:moveTo>
                    <a:pt x="4845345" y="4261071"/>
                  </a:moveTo>
                  <a:lnTo>
                    <a:pt x="4776779" y="4222683"/>
                  </a:lnTo>
                  <a:lnTo>
                    <a:pt x="5191441" y="3990527"/>
                  </a:lnTo>
                  <a:lnTo>
                    <a:pt x="5260007" y="4028915"/>
                  </a:lnTo>
                  <a:lnTo>
                    <a:pt x="4845345" y="4261071"/>
                  </a:lnTo>
                  <a:close/>
                  <a:moveTo>
                    <a:pt x="339566" y="4277523"/>
                  </a:moveTo>
                  <a:lnTo>
                    <a:pt x="241614" y="4277523"/>
                  </a:lnTo>
                  <a:lnTo>
                    <a:pt x="241614" y="3948483"/>
                  </a:lnTo>
                  <a:lnTo>
                    <a:pt x="339566" y="3948483"/>
                  </a:lnTo>
                  <a:lnTo>
                    <a:pt x="339566" y="4277523"/>
                  </a:lnTo>
                  <a:close/>
                  <a:moveTo>
                    <a:pt x="7398620" y="5593684"/>
                  </a:moveTo>
                  <a:lnTo>
                    <a:pt x="7300668" y="5593684"/>
                  </a:lnTo>
                  <a:lnTo>
                    <a:pt x="7300668" y="5264644"/>
                  </a:lnTo>
                  <a:lnTo>
                    <a:pt x="7398620" y="5264644"/>
                  </a:lnTo>
                  <a:lnTo>
                    <a:pt x="7398620" y="5593684"/>
                  </a:lnTo>
                  <a:close/>
                  <a:moveTo>
                    <a:pt x="587710" y="5511424"/>
                  </a:moveTo>
                  <a:lnTo>
                    <a:pt x="489758" y="5511424"/>
                  </a:lnTo>
                  <a:cubicBezTo>
                    <a:pt x="489758" y="5451100"/>
                    <a:pt x="401602" y="5401744"/>
                    <a:pt x="293855" y="5401744"/>
                  </a:cubicBezTo>
                  <a:cubicBezTo>
                    <a:pt x="186108" y="5401744"/>
                    <a:pt x="97951" y="5451100"/>
                    <a:pt x="97951" y="5511424"/>
                  </a:cubicBezTo>
                  <a:lnTo>
                    <a:pt x="0" y="5511424"/>
                  </a:lnTo>
                  <a:cubicBezTo>
                    <a:pt x="0" y="5420024"/>
                    <a:pt x="130602" y="5346904"/>
                    <a:pt x="293855" y="5346904"/>
                  </a:cubicBezTo>
                  <a:cubicBezTo>
                    <a:pt x="457108" y="5346904"/>
                    <a:pt x="587710" y="5420024"/>
                    <a:pt x="587710" y="5511424"/>
                  </a:cubicBezTo>
                  <a:close/>
                  <a:moveTo>
                    <a:pt x="9530702" y="299793"/>
                  </a:moveTo>
                  <a:lnTo>
                    <a:pt x="9462136" y="261405"/>
                  </a:lnTo>
                  <a:lnTo>
                    <a:pt x="9876798" y="29248"/>
                  </a:lnTo>
                  <a:lnTo>
                    <a:pt x="9945365" y="67636"/>
                  </a:lnTo>
                  <a:lnTo>
                    <a:pt x="9530702" y="299793"/>
                  </a:lnTo>
                  <a:close/>
                  <a:moveTo>
                    <a:pt x="2468383" y="5571748"/>
                  </a:moveTo>
                  <a:lnTo>
                    <a:pt x="2399817" y="5533360"/>
                  </a:lnTo>
                  <a:lnTo>
                    <a:pt x="2814479" y="5301204"/>
                  </a:lnTo>
                  <a:lnTo>
                    <a:pt x="2883045" y="5339592"/>
                  </a:lnTo>
                  <a:lnTo>
                    <a:pt x="2468383" y="5571748"/>
                  </a:lnTo>
                  <a:close/>
                  <a:moveTo>
                    <a:pt x="7166801" y="2937598"/>
                  </a:moveTo>
                  <a:lnTo>
                    <a:pt x="7098235" y="2899210"/>
                  </a:lnTo>
                  <a:lnTo>
                    <a:pt x="7512897" y="2667054"/>
                  </a:lnTo>
                  <a:lnTo>
                    <a:pt x="7581463" y="2705442"/>
                  </a:lnTo>
                  <a:lnTo>
                    <a:pt x="7166801" y="2937598"/>
                  </a:lnTo>
                  <a:close/>
                  <a:moveTo>
                    <a:pt x="2354106" y="2714582"/>
                  </a:moveTo>
                  <a:lnTo>
                    <a:pt x="2452058" y="2714582"/>
                  </a:lnTo>
                  <a:cubicBezTo>
                    <a:pt x="2452058" y="2774906"/>
                    <a:pt x="2540214" y="2824262"/>
                    <a:pt x="2647961" y="2824262"/>
                  </a:cubicBezTo>
                  <a:cubicBezTo>
                    <a:pt x="2755708" y="2824262"/>
                    <a:pt x="2843865" y="2774906"/>
                    <a:pt x="2843865" y="2714582"/>
                  </a:cubicBezTo>
                  <a:lnTo>
                    <a:pt x="2941816" y="2714582"/>
                  </a:lnTo>
                  <a:cubicBezTo>
                    <a:pt x="2941816" y="2805982"/>
                    <a:pt x="2811214" y="2879102"/>
                    <a:pt x="2647961" y="2879102"/>
                  </a:cubicBezTo>
                  <a:cubicBezTo>
                    <a:pt x="2487973" y="2879102"/>
                    <a:pt x="2354106" y="2805982"/>
                    <a:pt x="2354106" y="2714582"/>
                  </a:cubicBezTo>
                  <a:close/>
                  <a:moveTo>
                    <a:pt x="7646765" y="4193435"/>
                  </a:moveTo>
                  <a:lnTo>
                    <a:pt x="7548813" y="4193435"/>
                  </a:lnTo>
                  <a:cubicBezTo>
                    <a:pt x="7548813" y="4133111"/>
                    <a:pt x="7460657" y="4083755"/>
                    <a:pt x="7352910" y="4083755"/>
                  </a:cubicBezTo>
                  <a:cubicBezTo>
                    <a:pt x="7245163" y="4083755"/>
                    <a:pt x="7157006" y="4133111"/>
                    <a:pt x="7157006" y="4193435"/>
                  </a:cubicBezTo>
                  <a:lnTo>
                    <a:pt x="7059054" y="4193435"/>
                  </a:lnTo>
                  <a:cubicBezTo>
                    <a:pt x="7059054" y="4102035"/>
                    <a:pt x="7189657" y="4028915"/>
                    <a:pt x="7352910" y="4028915"/>
                  </a:cubicBezTo>
                  <a:cubicBezTo>
                    <a:pt x="7516162" y="4028915"/>
                    <a:pt x="7646765" y="4103863"/>
                    <a:pt x="7646765" y="4193435"/>
                  </a:cubicBezTo>
                  <a:close/>
                </a:path>
              </a:pathLst>
            </a:custGeom>
            <a:solidFill>
              <a:srgbClr val="6D592D"/>
            </a:solidFill>
          </p:spPr>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8564240" y="284438"/>
            <a:ext cx="767863" cy="894164"/>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5566827" y="1736932"/>
            <a:ext cx="421640" cy="421640"/>
          </a:xfrm>
          <a:prstGeom prst="rect">
            <a:avLst/>
          </a:prstGeom>
        </p:spPr>
      </p:pic>
      <p:sp>
        <p:nvSpPr>
          <p:cNvPr name="TextBox 7" id="7"/>
          <p:cNvSpPr txBox="true"/>
          <p:nvPr/>
        </p:nvSpPr>
        <p:spPr>
          <a:xfrm rot="0">
            <a:off x="638955" y="1647825"/>
            <a:ext cx="5349512" cy="4029075"/>
          </a:xfrm>
          <a:prstGeom prst="rect">
            <a:avLst/>
          </a:prstGeom>
        </p:spPr>
        <p:txBody>
          <a:bodyPr anchor="t" rtlCol="false" tIns="0" lIns="0" bIns="0" rIns="0">
            <a:spAutoFit/>
          </a:bodyPr>
          <a:lstStyle/>
          <a:p>
            <a:pPr>
              <a:lnSpc>
                <a:spcPts val="7980"/>
              </a:lnSpc>
            </a:pPr>
            <a:r>
              <a:rPr lang="en-US" sz="6650">
                <a:solidFill>
                  <a:srgbClr val="422F01"/>
                </a:solidFill>
                <a:latin typeface="Source Han Serif JP Bold"/>
              </a:rPr>
              <a:t>The Immorality of Penal Labor</a:t>
            </a:r>
          </a:p>
        </p:txBody>
      </p:sp>
      <p:pic>
        <p:nvPicPr>
          <p:cNvPr name="Picture 8" id="8"/>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6182897" y="2158572"/>
            <a:ext cx="2998056" cy="2998056"/>
          </a:xfrm>
          <a:prstGeom prst="rect">
            <a:avLst/>
          </a:prstGeom>
        </p:spPr>
      </p:pic>
      <p:sp>
        <p:nvSpPr>
          <p:cNvPr name="TextBox 9" id="9"/>
          <p:cNvSpPr txBox="true"/>
          <p:nvPr/>
        </p:nvSpPr>
        <p:spPr>
          <a:xfrm rot="0">
            <a:off x="2541072" y="808525"/>
            <a:ext cx="3917885" cy="314325"/>
          </a:xfrm>
          <a:prstGeom prst="rect">
            <a:avLst/>
          </a:prstGeom>
        </p:spPr>
        <p:txBody>
          <a:bodyPr anchor="t" rtlCol="false" tIns="0" lIns="0" bIns="0" rIns="0">
            <a:spAutoFit/>
          </a:bodyPr>
          <a:lstStyle/>
          <a:p>
            <a:pPr>
              <a:lnSpc>
                <a:spcPts val="2520"/>
              </a:lnSpc>
            </a:pPr>
            <a:r>
              <a:rPr lang="en-US" sz="2100">
                <a:solidFill>
                  <a:srgbClr val="000000"/>
                </a:solidFill>
                <a:latin typeface="Source Serif Pro"/>
              </a:rPr>
              <a:t> Diamond Williams</a:t>
            </a:r>
          </a:p>
        </p:txBody>
      </p:sp>
      <p:sp>
        <p:nvSpPr>
          <p:cNvPr name="TextBox 10" id="10"/>
          <p:cNvSpPr txBox="true"/>
          <p:nvPr/>
        </p:nvSpPr>
        <p:spPr>
          <a:xfrm rot="0">
            <a:off x="731520" y="6266470"/>
            <a:ext cx="3619104" cy="514350"/>
          </a:xfrm>
          <a:prstGeom prst="rect">
            <a:avLst/>
          </a:prstGeom>
        </p:spPr>
        <p:txBody>
          <a:bodyPr anchor="t" rtlCol="false" tIns="0" lIns="0" bIns="0" rIns="0">
            <a:spAutoFit/>
          </a:bodyPr>
          <a:lstStyle/>
          <a:p>
            <a:pPr>
              <a:lnSpc>
                <a:spcPts val="2040"/>
              </a:lnSpc>
            </a:pPr>
            <a:r>
              <a:rPr lang="en-US" sz="1700">
                <a:solidFill>
                  <a:srgbClr val="000000"/>
                </a:solidFill>
                <a:latin typeface="Source Serif Pro"/>
              </a:rPr>
              <a:t>Introduction to Philosophy Honors PHI 2010H</a:t>
            </a:r>
          </a:p>
        </p:txBody>
      </p:sp>
      <p:grpSp>
        <p:nvGrpSpPr>
          <p:cNvPr name="Group 11" id="11"/>
          <p:cNvGrpSpPr/>
          <p:nvPr/>
        </p:nvGrpSpPr>
        <p:grpSpPr>
          <a:xfrm rot="0">
            <a:off x="304599" y="731520"/>
            <a:ext cx="2236473" cy="468335"/>
            <a:chOff x="0" y="0"/>
            <a:chExt cx="2981964" cy="624446"/>
          </a:xfrm>
        </p:grpSpPr>
        <p:grpSp>
          <p:nvGrpSpPr>
            <p:cNvPr name="Group 12" id="12"/>
            <p:cNvGrpSpPr/>
            <p:nvPr/>
          </p:nvGrpSpPr>
          <p:grpSpPr>
            <a:xfrm rot="0">
              <a:off x="0" y="0"/>
              <a:ext cx="2799197" cy="624446"/>
              <a:chOff x="0" y="0"/>
              <a:chExt cx="8579373" cy="1913890"/>
            </a:xfrm>
          </p:grpSpPr>
          <p:sp>
            <p:nvSpPr>
              <p:cNvPr name="Freeform 13" id="13"/>
              <p:cNvSpPr/>
              <p:nvPr/>
            </p:nvSpPr>
            <p:spPr>
              <a:xfrm>
                <a:off x="0" y="0"/>
                <a:ext cx="8579373" cy="1913890"/>
              </a:xfrm>
              <a:custGeom>
                <a:avLst/>
                <a:gdLst/>
                <a:ahLst/>
                <a:cxnLst/>
                <a:rect r="r" b="b" t="t" l="l"/>
                <a:pathLst>
                  <a:path h="1913890" w="8579373">
                    <a:moveTo>
                      <a:pt x="8579373" y="956945"/>
                    </a:moveTo>
                    <a:lnTo>
                      <a:pt x="8579373" y="956945"/>
                    </a:lnTo>
                    <a:cubicBezTo>
                      <a:pt x="8579373" y="1485392"/>
                      <a:pt x="8151002" y="1913890"/>
                      <a:pt x="7622428" y="1913890"/>
                    </a:cubicBezTo>
                    <a:lnTo>
                      <a:pt x="956945" y="1913890"/>
                    </a:lnTo>
                    <a:cubicBezTo>
                      <a:pt x="428371" y="1913890"/>
                      <a:pt x="0" y="1485392"/>
                      <a:pt x="0" y="956945"/>
                    </a:cubicBezTo>
                    <a:lnTo>
                      <a:pt x="0" y="956945"/>
                    </a:lnTo>
                    <a:cubicBezTo>
                      <a:pt x="0" y="428371"/>
                      <a:pt x="428371" y="0"/>
                      <a:pt x="956945" y="0"/>
                    </a:cubicBezTo>
                    <a:lnTo>
                      <a:pt x="7622428" y="0"/>
                    </a:lnTo>
                    <a:cubicBezTo>
                      <a:pt x="8150875" y="0"/>
                      <a:pt x="8579373" y="428371"/>
                      <a:pt x="8579373" y="956945"/>
                    </a:cubicBezTo>
                    <a:close/>
                  </a:path>
                </a:pathLst>
              </a:custGeom>
              <a:solidFill>
                <a:srgbClr val="C1B8B1"/>
              </a:solidFill>
            </p:spPr>
          </p:sp>
        </p:grpSp>
        <p:pic>
          <p:nvPicPr>
            <p:cNvPr name="Picture 14" id="14"/>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313591" y="176232"/>
              <a:ext cx="264433" cy="262991"/>
            </a:xfrm>
            <a:prstGeom prst="rect">
              <a:avLst/>
            </a:prstGeom>
          </p:spPr>
        </p:pic>
        <p:sp>
          <p:nvSpPr>
            <p:cNvPr name="TextBox 15" id="15"/>
            <p:cNvSpPr txBox="true"/>
            <p:nvPr/>
          </p:nvSpPr>
          <p:spPr>
            <a:xfrm rot="0">
              <a:off x="864284" y="153473"/>
              <a:ext cx="2117680" cy="317500"/>
            </a:xfrm>
            <a:prstGeom prst="rect">
              <a:avLst/>
            </a:prstGeom>
          </p:spPr>
          <p:txBody>
            <a:bodyPr anchor="t" rtlCol="false" tIns="0" lIns="0" bIns="0" rIns="0">
              <a:spAutoFit/>
            </a:bodyPr>
            <a:lstStyle/>
            <a:p>
              <a:pPr>
                <a:lnSpc>
                  <a:spcPts val="1919"/>
                </a:lnSpc>
              </a:pPr>
              <a:r>
                <a:rPr lang="en-US" sz="1599">
                  <a:solidFill>
                    <a:srgbClr val="FFFAF5"/>
                  </a:solidFill>
                  <a:latin typeface="Source Serif Pro"/>
                </a:rPr>
                <a:t>Final Paper</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7EA"/>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83304" y="2313266"/>
            <a:ext cx="2971733" cy="2882581"/>
          </a:xfrm>
          <a:prstGeom prst="rect">
            <a:avLst/>
          </a:prstGeom>
        </p:spPr>
      </p:pic>
      <p:grpSp>
        <p:nvGrpSpPr>
          <p:cNvPr name="Group 3" id="3"/>
          <p:cNvGrpSpPr/>
          <p:nvPr/>
        </p:nvGrpSpPr>
        <p:grpSpPr>
          <a:xfrm rot="0">
            <a:off x="6090222" y="-519918"/>
            <a:ext cx="4008433" cy="2833184"/>
            <a:chOff x="0" y="0"/>
            <a:chExt cx="4589780" cy="4578350"/>
          </a:xfrm>
        </p:grpSpPr>
        <p:sp>
          <p:nvSpPr>
            <p:cNvPr name="Freeform 4" id="4"/>
            <p:cNvSpPr/>
            <p:nvPr/>
          </p:nvSpPr>
          <p:spPr>
            <a:xfrm>
              <a:off x="813814" y="533198"/>
              <a:ext cx="8472579" cy="5956024"/>
            </a:xfrm>
            <a:custGeom>
              <a:avLst/>
              <a:gdLst/>
              <a:ahLst/>
              <a:cxnLst/>
              <a:rect r="r" b="b" t="t" l="l"/>
              <a:pathLst>
                <a:path h="5956024" w="8472579">
                  <a:moveTo>
                    <a:pt x="72462" y="355466"/>
                  </a:moveTo>
                  <a:lnTo>
                    <a:pt x="72462" y="296222"/>
                  </a:lnTo>
                  <a:cubicBezTo>
                    <a:pt x="164434" y="296222"/>
                    <a:pt x="239684" y="242902"/>
                    <a:pt x="239684" y="177733"/>
                  </a:cubicBezTo>
                  <a:cubicBezTo>
                    <a:pt x="239684" y="112565"/>
                    <a:pt x="164434" y="59245"/>
                    <a:pt x="72462" y="59245"/>
                  </a:cubicBezTo>
                  <a:lnTo>
                    <a:pt x="72462" y="0"/>
                  </a:lnTo>
                  <a:cubicBezTo>
                    <a:pt x="211814" y="0"/>
                    <a:pt x="323295" y="78993"/>
                    <a:pt x="323295" y="177733"/>
                  </a:cubicBezTo>
                  <a:cubicBezTo>
                    <a:pt x="323295" y="276474"/>
                    <a:pt x="211814" y="355466"/>
                    <a:pt x="72462" y="355466"/>
                  </a:cubicBezTo>
                  <a:close/>
                  <a:moveTo>
                    <a:pt x="4459252" y="205381"/>
                  </a:moveTo>
                  <a:lnTo>
                    <a:pt x="4459252" y="146136"/>
                  </a:lnTo>
                  <a:lnTo>
                    <a:pt x="3957586" y="146136"/>
                  </a:lnTo>
                  <a:lnTo>
                    <a:pt x="3957586" y="205381"/>
                  </a:lnTo>
                  <a:lnTo>
                    <a:pt x="4459252" y="205381"/>
                  </a:lnTo>
                  <a:close/>
                  <a:moveTo>
                    <a:pt x="4208419" y="5956025"/>
                  </a:moveTo>
                  <a:cubicBezTo>
                    <a:pt x="4347770" y="5956025"/>
                    <a:pt x="4459252" y="5877032"/>
                    <a:pt x="4459252" y="5778292"/>
                  </a:cubicBezTo>
                  <a:lnTo>
                    <a:pt x="4375641" y="5778292"/>
                  </a:lnTo>
                  <a:cubicBezTo>
                    <a:pt x="4375641" y="5843460"/>
                    <a:pt x="4300391" y="5896780"/>
                    <a:pt x="4208419" y="5896780"/>
                  </a:cubicBezTo>
                  <a:cubicBezTo>
                    <a:pt x="4116447" y="5896780"/>
                    <a:pt x="4041197" y="5843460"/>
                    <a:pt x="4041197" y="5778292"/>
                  </a:cubicBezTo>
                  <a:lnTo>
                    <a:pt x="3957586" y="5778292"/>
                  </a:lnTo>
                  <a:cubicBezTo>
                    <a:pt x="3957586" y="5875057"/>
                    <a:pt x="4069067" y="5956025"/>
                    <a:pt x="4208419" y="5956025"/>
                  </a:cubicBezTo>
                  <a:close/>
                  <a:moveTo>
                    <a:pt x="2076339" y="4441346"/>
                  </a:moveTo>
                  <a:cubicBezTo>
                    <a:pt x="2076339" y="4540086"/>
                    <a:pt x="2187820" y="4619079"/>
                    <a:pt x="2327172" y="4619079"/>
                  </a:cubicBezTo>
                  <a:lnTo>
                    <a:pt x="2327172" y="4559835"/>
                  </a:lnTo>
                  <a:cubicBezTo>
                    <a:pt x="2235200" y="4559835"/>
                    <a:pt x="2159950" y="4506515"/>
                    <a:pt x="2159950" y="4441346"/>
                  </a:cubicBezTo>
                  <a:cubicBezTo>
                    <a:pt x="2159950" y="4376177"/>
                    <a:pt x="2235200" y="4322857"/>
                    <a:pt x="2327172" y="4322857"/>
                  </a:cubicBezTo>
                  <a:lnTo>
                    <a:pt x="2327172" y="4263613"/>
                  </a:lnTo>
                  <a:cubicBezTo>
                    <a:pt x="2190607" y="4263613"/>
                    <a:pt x="2076339" y="4344580"/>
                    <a:pt x="2076339" y="4441346"/>
                  </a:cubicBezTo>
                  <a:close/>
                  <a:moveTo>
                    <a:pt x="353953" y="3163645"/>
                  </a:moveTo>
                  <a:lnTo>
                    <a:pt x="412480" y="3120199"/>
                  </a:lnTo>
                  <a:lnTo>
                    <a:pt x="58527" y="2869398"/>
                  </a:lnTo>
                  <a:lnTo>
                    <a:pt x="0" y="2910869"/>
                  </a:lnTo>
                  <a:lnTo>
                    <a:pt x="353953" y="3163645"/>
                  </a:lnTo>
                  <a:close/>
                  <a:moveTo>
                    <a:pt x="8472579" y="1637117"/>
                  </a:moveTo>
                  <a:lnTo>
                    <a:pt x="8472579" y="1577873"/>
                  </a:lnTo>
                  <a:lnTo>
                    <a:pt x="7970913" y="1577873"/>
                  </a:lnTo>
                  <a:lnTo>
                    <a:pt x="7970913" y="1637117"/>
                  </a:lnTo>
                  <a:lnTo>
                    <a:pt x="8472579" y="1637117"/>
                  </a:lnTo>
                  <a:close/>
                  <a:moveTo>
                    <a:pt x="8096330" y="3027383"/>
                  </a:moveTo>
                  <a:cubicBezTo>
                    <a:pt x="8096330" y="3126123"/>
                    <a:pt x="8207811" y="3205116"/>
                    <a:pt x="8347162" y="3205116"/>
                  </a:cubicBezTo>
                  <a:lnTo>
                    <a:pt x="8347162" y="3145871"/>
                  </a:lnTo>
                  <a:cubicBezTo>
                    <a:pt x="8255191" y="3145871"/>
                    <a:pt x="8179940" y="3092551"/>
                    <a:pt x="8179940" y="3027383"/>
                  </a:cubicBezTo>
                  <a:cubicBezTo>
                    <a:pt x="8179940" y="2962214"/>
                    <a:pt x="8255191" y="2908894"/>
                    <a:pt x="8347162" y="2908894"/>
                  </a:cubicBezTo>
                  <a:lnTo>
                    <a:pt x="8347162" y="2849650"/>
                  </a:lnTo>
                  <a:cubicBezTo>
                    <a:pt x="8210597" y="2849650"/>
                    <a:pt x="8096330" y="2928642"/>
                    <a:pt x="8096330" y="3027383"/>
                  </a:cubicBezTo>
                  <a:close/>
                  <a:moveTo>
                    <a:pt x="4328261" y="1601571"/>
                  </a:moveTo>
                  <a:cubicBezTo>
                    <a:pt x="4328261" y="1502830"/>
                    <a:pt x="4216780" y="1423838"/>
                    <a:pt x="4077428" y="1423838"/>
                  </a:cubicBezTo>
                  <a:lnTo>
                    <a:pt x="4077428" y="1483082"/>
                  </a:lnTo>
                  <a:cubicBezTo>
                    <a:pt x="4169400" y="1483082"/>
                    <a:pt x="4244650" y="1536402"/>
                    <a:pt x="4244650" y="1601571"/>
                  </a:cubicBezTo>
                  <a:cubicBezTo>
                    <a:pt x="4244650" y="1666739"/>
                    <a:pt x="4169400" y="1720059"/>
                    <a:pt x="4077428" y="1720059"/>
                  </a:cubicBezTo>
                  <a:lnTo>
                    <a:pt x="4077428" y="1779303"/>
                  </a:lnTo>
                  <a:cubicBezTo>
                    <a:pt x="4216780" y="1779303"/>
                    <a:pt x="4328261" y="1698336"/>
                    <a:pt x="4328261" y="1601571"/>
                  </a:cubicBezTo>
                  <a:close/>
                  <a:moveTo>
                    <a:pt x="2240774" y="1419888"/>
                  </a:moveTo>
                  <a:lnTo>
                    <a:pt x="2157163" y="1419888"/>
                  </a:lnTo>
                  <a:lnTo>
                    <a:pt x="2157163" y="1775354"/>
                  </a:lnTo>
                  <a:lnTo>
                    <a:pt x="2240774" y="1775354"/>
                  </a:lnTo>
                  <a:lnTo>
                    <a:pt x="2240774" y="1419888"/>
                  </a:lnTo>
                  <a:close/>
                  <a:moveTo>
                    <a:pt x="4456465" y="3051081"/>
                  </a:moveTo>
                  <a:lnTo>
                    <a:pt x="4456465" y="2991836"/>
                  </a:lnTo>
                  <a:lnTo>
                    <a:pt x="3954799" y="2991836"/>
                  </a:lnTo>
                  <a:lnTo>
                    <a:pt x="3954799" y="3051081"/>
                  </a:lnTo>
                  <a:lnTo>
                    <a:pt x="4456465" y="3051081"/>
                  </a:lnTo>
                  <a:close/>
                  <a:moveTo>
                    <a:pt x="8472579" y="5892830"/>
                  </a:moveTo>
                  <a:lnTo>
                    <a:pt x="8472579" y="5833586"/>
                  </a:lnTo>
                  <a:lnTo>
                    <a:pt x="7970913" y="5833586"/>
                  </a:lnTo>
                  <a:lnTo>
                    <a:pt x="7970913" y="5892830"/>
                  </a:lnTo>
                  <a:lnTo>
                    <a:pt x="8472579" y="5892830"/>
                  </a:lnTo>
                  <a:close/>
                </a:path>
              </a:pathLst>
            </a:custGeom>
            <a:solidFill>
              <a:srgbClr val="EBC676"/>
            </a:solidFill>
          </p:spPr>
        </p:sp>
        <p:sp>
          <p:nvSpPr>
            <p:cNvPr name="Freeform 5" id="5"/>
            <p:cNvSpPr/>
            <p:nvPr/>
          </p:nvSpPr>
          <p:spPr>
            <a:xfrm>
              <a:off x="752499" y="533198"/>
              <a:ext cx="8489301" cy="6042916"/>
            </a:xfrm>
            <a:custGeom>
              <a:avLst/>
              <a:gdLst/>
              <a:ahLst/>
              <a:cxnLst/>
              <a:rect r="r" b="b" t="t" l="l"/>
              <a:pathLst>
                <a:path h="6042916" w="8489301">
                  <a:moveTo>
                    <a:pt x="8324866" y="4623028"/>
                  </a:moveTo>
                  <a:lnTo>
                    <a:pt x="8241255" y="4623028"/>
                  </a:lnTo>
                  <a:lnTo>
                    <a:pt x="8241255" y="4267563"/>
                  </a:lnTo>
                  <a:lnTo>
                    <a:pt x="8324866" y="4267563"/>
                  </a:lnTo>
                  <a:lnTo>
                    <a:pt x="8324866" y="4623028"/>
                  </a:lnTo>
                  <a:close/>
                  <a:moveTo>
                    <a:pt x="2302089" y="0"/>
                  </a:moveTo>
                  <a:lnTo>
                    <a:pt x="2218478" y="0"/>
                  </a:lnTo>
                  <a:lnTo>
                    <a:pt x="2218478" y="355466"/>
                  </a:lnTo>
                  <a:lnTo>
                    <a:pt x="2302089" y="355466"/>
                  </a:lnTo>
                  <a:lnTo>
                    <a:pt x="2302089" y="0"/>
                  </a:lnTo>
                  <a:close/>
                  <a:moveTo>
                    <a:pt x="117055" y="1753631"/>
                  </a:moveTo>
                  <a:lnTo>
                    <a:pt x="58528" y="1712160"/>
                  </a:lnTo>
                  <a:lnTo>
                    <a:pt x="412481" y="1461359"/>
                  </a:lnTo>
                  <a:lnTo>
                    <a:pt x="471008" y="1502830"/>
                  </a:lnTo>
                  <a:lnTo>
                    <a:pt x="117055" y="1753631"/>
                  </a:lnTo>
                  <a:close/>
                  <a:moveTo>
                    <a:pt x="6059008" y="71094"/>
                  </a:moveTo>
                  <a:lnTo>
                    <a:pt x="6117536" y="29623"/>
                  </a:lnTo>
                  <a:lnTo>
                    <a:pt x="6471490" y="280423"/>
                  </a:lnTo>
                  <a:lnTo>
                    <a:pt x="6412961" y="321894"/>
                  </a:lnTo>
                  <a:lnTo>
                    <a:pt x="6059008" y="71094"/>
                  </a:lnTo>
                  <a:close/>
                  <a:moveTo>
                    <a:pt x="6527230" y="1688462"/>
                  </a:moveTo>
                  <a:lnTo>
                    <a:pt x="6443619" y="1688462"/>
                  </a:lnTo>
                  <a:cubicBezTo>
                    <a:pt x="6443619" y="1623293"/>
                    <a:pt x="6368369" y="1569974"/>
                    <a:pt x="6276398" y="1569974"/>
                  </a:cubicBezTo>
                  <a:cubicBezTo>
                    <a:pt x="6184426" y="1569974"/>
                    <a:pt x="6109175" y="1623293"/>
                    <a:pt x="6109175" y="1688462"/>
                  </a:cubicBezTo>
                  <a:lnTo>
                    <a:pt x="6025565" y="1688462"/>
                  </a:lnTo>
                  <a:cubicBezTo>
                    <a:pt x="6025565" y="1589722"/>
                    <a:pt x="6137046" y="1510729"/>
                    <a:pt x="6276398" y="1510729"/>
                  </a:cubicBezTo>
                  <a:cubicBezTo>
                    <a:pt x="6412962" y="1510729"/>
                    <a:pt x="6527230" y="1591697"/>
                    <a:pt x="6527230" y="1688462"/>
                  </a:cubicBezTo>
                  <a:close/>
                  <a:moveTo>
                    <a:pt x="4135956" y="4603280"/>
                  </a:moveTo>
                  <a:lnTo>
                    <a:pt x="4077428" y="4561809"/>
                  </a:lnTo>
                  <a:lnTo>
                    <a:pt x="4431381" y="4311009"/>
                  </a:lnTo>
                  <a:lnTo>
                    <a:pt x="4489909" y="4352480"/>
                  </a:lnTo>
                  <a:lnTo>
                    <a:pt x="4135956" y="4603280"/>
                  </a:lnTo>
                  <a:close/>
                  <a:moveTo>
                    <a:pt x="289851" y="4621054"/>
                  </a:moveTo>
                  <a:lnTo>
                    <a:pt x="206240" y="4621054"/>
                  </a:lnTo>
                  <a:lnTo>
                    <a:pt x="206240" y="4265588"/>
                  </a:lnTo>
                  <a:lnTo>
                    <a:pt x="289851" y="4265588"/>
                  </a:lnTo>
                  <a:lnTo>
                    <a:pt x="289851" y="4621054"/>
                  </a:lnTo>
                  <a:close/>
                  <a:moveTo>
                    <a:pt x="6315416" y="6042916"/>
                  </a:moveTo>
                  <a:lnTo>
                    <a:pt x="6231805" y="6042916"/>
                  </a:lnTo>
                  <a:lnTo>
                    <a:pt x="6231805" y="5687451"/>
                  </a:lnTo>
                  <a:lnTo>
                    <a:pt x="6315416" y="5687451"/>
                  </a:lnTo>
                  <a:lnTo>
                    <a:pt x="6315416" y="6042916"/>
                  </a:lnTo>
                  <a:close/>
                  <a:moveTo>
                    <a:pt x="501666" y="5954049"/>
                  </a:moveTo>
                  <a:lnTo>
                    <a:pt x="418055" y="5954049"/>
                  </a:lnTo>
                  <a:cubicBezTo>
                    <a:pt x="418055" y="5888881"/>
                    <a:pt x="342805" y="5835561"/>
                    <a:pt x="250833" y="5835561"/>
                  </a:cubicBezTo>
                  <a:cubicBezTo>
                    <a:pt x="158861" y="5835561"/>
                    <a:pt x="83611" y="5888881"/>
                    <a:pt x="83611" y="5954049"/>
                  </a:cubicBezTo>
                  <a:lnTo>
                    <a:pt x="0" y="5954049"/>
                  </a:lnTo>
                  <a:cubicBezTo>
                    <a:pt x="0" y="5855309"/>
                    <a:pt x="111481" y="5776317"/>
                    <a:pt x="250833" y="5776317"/>
                  </a:cubicBezTo>
                  <a:cubicBezTo>
                    <a:pt x="390184" y="5776317"/>
                    <a:pt x="501666" y="5855309"/>
                    <a:pt x="501666" y="5954049"/>
                  </a:cubicBezTo>
                  <a:close/>
                  <a:moveTo>
                    <a:pt x="8135348" y="323869"/>
                  </a:moveTo>
                  <a:lnTo>
                    <a:pt x="8076820" y="282398"/>
                  </a:lnTo>
                  <a:lnTo>
                    <a:pt x="8430773" y="31597"/>
                  </a:lnTo>
                  <a:lnTo>
                    <a:pt x="8489301" y="73068"/>
                  </a:lnTo>
                  <a:lnTo>
                    <a:pt x="8135348" y="323869"/>
                  </a:lnTo>
                  <a:close/>
                  <a:moveTo>
                    <a:pt x="2106996" y="6019218"/>
                  </a:moveTo>
                  <a:lnTo>
                    <a:pt x="2048469" y="5977747"/>
                  </a:lnTo>
                  <a:lnTo>
                    <a:pt x="2402422" y="5726946"/>
                  </a:lnTo>
                  <a:lnTo>
                    <a:pt x="2460950" y="5768417"/>
                  </a:lnTo>
                  <a:lnTo>
                    <a:pt x="2106996" y="6019218"/>
                  </a:lnTo>
                  <a:close/>
                  <a:moveTo>
                    <a:pt x="6117537" y="3173518"/>
                  </a:moveTo>
                  <a:lnTo>
                    <a:pt x="6059008" y="3132048"/>
                  </a:lnTo>
                  <a:lnTo>
                    <a:pt x="6412962" y="2881247"/>
                  </a:lnTo>
                  <a:lnTo>
                    <a:pt x="6471490" y="2922718"/>
                  </a:lnTo>
                  <a:lnTo>
                    <a:pt x="6117537" y="3173518"/>
                  </a:lnTo>
                  <a:close/>
                  <a:moveTo>
                    <a:pt x="2009450" y="2932592"/>
                  </a:moveTo>
                  <a:lnTo>
                    <a:pt x="2093061" y="2932592"/>
                  </a:lnTo>
                  <a:cubicBezTo>
                    <a:pt x="2093061" y="2997761"/>
                    <a:pt x="2168311" y="3051081"/>
                    <a:pt x="2260283" y="3051081"/>
                  </a:cubicBezTo>
                  <a:cubicBezTo>
                    <a:pt x="2352255" y="3051081"/>
                    <a:pt x="2427505" y="2997761"/>
                    <a:pt x="2427505" y="2932592"/>
                  </a:cubicBezTo>
                  <a:lnTo>
                    <a:pt x="2511116" y="2932592"/>
                  </a:lnTo>
                  <a:cubicBezTo>
                    <a:pt x="2511116" y="3031332"/>
                    <a:pt x="2399635" y="3110325"/>
                    <a:pt x="2260283" y="3110325"/>
                  </a:cubicBezTo>
                  <a:cubicBezTo>
                    <a:pt x="2123718" y="3110325"/>
                    <a:pt x="2009450" y="3031332"/>
                    <a:pt x="2009450" y="2932592"/>
                  </a:cubicBezTo>
                  <a:close/>
                  <a:moveTo>
                    <a:pt x="6527230" y="4530212"/>
                  </a:moveTo>
                  <a:lnTo>
                    <a:pt x="6443619" y="4530212"/>
                  </a:lnTo>
                  <a:cubicBezTo>
                    <a:pt x="6443619" y="4465043"/>
                    <a:pt x="6368369" y="4411724"/>
                    <a:pt x="6276398" y="4411724"/>
                  </a:cubicBezTo>
                  <a:cubicBezTo>
                    <a:pt x="6184426" y="4411724"/>
                    <a:pt x="6109175" y="4465043"/>
                    <a:pt x="6109175" y="4530212"/>
                  </a:cubicBezTo>
                  <a:lnTo>
                    <a:pt x="6025565" y="4530212"/>
                  </a:lnTo>
                  <a:cubicBezTo>
                    <a:pt x="6025565" y="4431472"/>
                    <a:pt x="6137046" y="4352479"/>
                    <a:pt x="6276398" y="4352479"/>
                  </a:cubicBezTo>
                  <a:cubicBezTo>
                    <a:pt x="6415750" y="4352479"/>
                    <a:pt x="6527230" y="4433447"/>
                    <a:pt x="6527230" y="4530212"/>
                  </a:cubicBezTo>
                  <a:close/>
                </a:path>
              </a:pathLst>
            </a:custGeom>
            <a:solidFill>
              <a:srgbClr val="6D592D"/>
            </a:solidFill>
          </p:spPr>
        </p:sp>
      </p:grpSp>
      <p:grpSp>
        <p:nvGrpSpPr>
          <p:cNvPr name="Group 6" id="6"/>
          <p:cNvGrpSpPr/>
          <p:nvPr/>
        </p:nvGrpSpPr>
        <p:grpSpPr>
          <a:xfrm rot="0">
            <a:off x="3390819" y="353527"/>
            <a:ext cx="6188534" cy="6608146"/>
            <a:chOff x="0" y="0"/>
            <a:chExt cx="5733848" cy="6122630"/>
          </a:xfrm>
        </p:grpSpPr>
        <p:sp>
          <p:nvSpPr>
            <p:cNvPr name="Freeform 7" id="7"/>
            <p:cNvSpPr/>
            <p:nvPr/>
          </p:nvSpPr>
          <p:spPr>
            <a:xfrm>
              <a:off x="92710" y="106680"/>
              <a:ext cx="5629709" cy="6003251"/>
            </a:xfrm>
            <a:custGeom>
              <a:avLst/>
              <a:gdLst/>
              <a:ahLst/>
              <a:cxnLst/>
              <a:rect r="r" b="b" t="t" l="l"/>
              <a:pathLst>
                <a:path h="6003251" w="5629709">
                  <a:moveTo>
                    <a:pt x="5603038" y="5814021"/>
                  </a:moveTo>
                  <a:cubicBezTo>
                    <a:pt x="5603038" y="5901651"/>
                    <a:pt x="5526838" y="5972771"/>
                    <a:pt x="5445559" y="5972771"/>
                  </a:cubicBezTo>
                  <a:lnTo>
                    <a:pt x="66040" y="5972771"/>
                  </a:lnTo>
                  <a:cubicBezTo>
                    <a:pt x="43180" y="5972771"/>
                    <a:pt x="20320" y="5967691"/>
                    <a:pt x="0" y="5958801"/>
                  </a:cubicBezTo>
                  <a:cubicBezTo>
                    <a:pt x="26670" y="5986741"/>
                    <a:pt x="63500" y="6003251"/>
                    <a:pt x="130009" y="6003251"/>
                  </a:cubicBezTo>
                  <a:lnTo>
                    <a:pt x="5483659" y="6003251"/>
                  </a:lnTo>
                  <a:cubicBezTo>
                    <a:pt x="5563668" y="6003251"/>
                    <a:pt x="5629709" y="5937210"/>
                    <a:pt x="5629709" y="5857201"/>
                  </a:cubicBezTo>
                  <a:lnTo>
                    <a:pt x="5629709" y="95250"/>
                  </a:lnTo>
                  <a:cubicBezTo>
                    <a:pt x="5629709" y="58420"/>
                    <a:pt x="5615738" y="25400"/>
                    <a:pt x="5594148" y="0"/>
                  </a:cubicBezTo>
                  <a:cubicBezTo>
                    <a:pt x="5600498" y="16510"/>
                    <a:pt x="5603038" y="34290"/>
                    <a:pt x="5603038" y="52070"/>
                  </a:cubicBezTo>
                  <a:lnTo>
                    <a:pt x="5603038" y="5814021"/>
                  </a:lnTo>
                  <a:lnTo>
                    <a:pt x="5603038" y="5814021"/>
                  </a:lnTo>
                  <a:close/>
                </a:path>
              </a:pathLst>
            </a:custGeom>
            <a:solidFill>
              <a:srgbClr val="6D592D"/>
            </a:solidFill>
          </p:spPr>
        </p:sp>
        <p:sp>
          <p:nvSpPr>
            <p:cNvPr name="Freeform 8" id="8"/>
            <p:cNvSpPr/>
            <p:nvPr/>
          </p:nvSpPr>
          <p:spPr>
            <a:xfrm>
              <a:off x="12700" y="12700"/>
              <a:ext cx="5669078" cy="6054051"/>
            </a:xfrm>
            <a:custGeom>
              <a:avLst/>
              <a:gdLst/>
              <a:ahLst/>
              <a:cxnLst/>
              <a:rect r="r" b="b" t="t" l="l"/>
              <a:pathLst>
                <a:path h="6054051" w="5669078">
                  <a:moveTo>
                    <a:pt x="146050" y="6054051"/>
                  </a:moveTo>
                  <a:lnTo>
                    <a:pt x="5523028" y="6054051"/>
                  </a:lnTo>
                  <a:cubicBezTo>
                    <a:pt x="5603039" y="6054051"/>
                    <a:pt x="5669078" y="5988010"/>
                    <a:pt x="5669078" y="5908001"/>
                  </a:cubicBezTo>
                  <a:lnTo>
                    <a:pt x="5669078" y="146050"/>
                  </a:lnTo>
                  <a:cubicBezTo>
                    <a:pt x="5669078" y="66040"/>
                    <a:pt x="5603039" y="0"/>
                    <a:pt x="5523028" y="0"/>
                  </a:cubicBezTo>
                  <a:lnTo>
                    <a:pt x="146050" y="0"/>
                  </a:lnTo>
                  <a:cubicBezTo>
                    <a:pt x="66040" y="0"/>
                    <a:pt x="0" y="66040"/>
                    <a:pt x="0" y="146050"/>
                  </a:cubicBezTo>
                  <a:lnTo>
                    <a:pt x="0" y="5908001"/>
                  </a:lnTo>
                  <a:cubicBezTo>
                    <a:pt x="0" y="5989281"/>
                    <a:pt x="66040" y="6054051"/>
                    <a:pt x="146050" y="6054051"/>
                  </a:cubicBezTo>
                  <a:close/>
                </a:path>
              </a:pathLst>
            </a:custGeom>
            <a:solidFill>
              <a:srgbClr val="FFFFFF"/>
            </a:solidFill>
          </p:spPr>
        </p:sp>
        <p:sp>
          <p:nvSpPr>
            <p:cNvPr name="Freeform 9" id="9"/>
            <p:cNvSpPr/>
            <p:nvPr/>
          </p:nvSpPr>
          <p:spPr>
            <a:xfrm>
              <a:off x="0" y="0"/>
              <a:ext cx="5733848" cy="6122631"/>
            </a:xfrm>
            <a:custGeom>
              <a:avLst/>
              <a:gdLst/>
              <a:ahLst/>
              <a:cxnLst/>
              <a:rect r="r" b="b" t="t" l="l"/>
              <a:pathLst>
                <a:path h="6122631" w="5733848">
                  <a:moveTo>
                    <a:pt x="5670348" y="74930"/>
                  </a:moveTo>
                  <a:cubicBezTo>
                    <a:pt x="5642409" y="30480"/>
                    <a:pt x="5592878" y="0"/>
                    <a:pt x="5535728" y="0"/>
                  </a:cubicBezTo>
                  <a:lnTo>
                    <a:pt x="158750" y="0"/>
                  </a:lnTo>
                  <a:cubicBezTo>
                    <a:pt x="71120" y="0"/>
                    <a:pt x="0" y="71120"/>
                    <a:pt x="0" y="158750"/>
                  </a:cubicBezTo>
                  <a:lnTo>
                    <a:pt x="0" y="5920701"/>
                  </a:lnTo>
                  <a:cubicBezTo>
                    <a:pt x="0" y="5972771"/>
                    <a:pt x="25400" y="6018490"/>
                    <a:pt x="63500" y="6047701"/>
                  </a:cubicBezTo>
                  <a:cubicBezTo>
                    <a:pt x="91440" y="6092151"/>
                    <a:pt x="140970" y="6122631"/>
                    <a:pt x="228025" y="6122631"/>
                  </a:cubicBezTo>
                  <a:lnTo>
                    <a:pt x="5575098" y="6122631"/>
                  </a:lnTo>
                  <a:cubicBezTo>
                    <a:pt x="5662728" y="6122631"/>
                    <a:pt x="5733848" y="6051510"/>
                    <a:pt x="5733848" y="5963881"/>
                  </a:cubicBezTo>
                  <a:lnTo>
                    <a:pt x="5733848" y="201930"/>
                  </a:lnTo>
                  <a:cubicBezTo>
                    <a:pt x="5733848" y="149860"/>
                    <a:pt x="5708448" y="104140"/>
                    <a:pt x="5670348" y="74930"/>
                  </a:cubicBezTo>
                  <a:close/>
                  <a:moveTo>
                    <a:pt x="12700" y="5920701"/>
                  </a:moveTo>
                  <a:lnTo>
                    <a:pt x="12700" y="158750"/>
                  </a:lnTo>
                  <a:cubicBezTo>
                    <a:pt x="12700" y="78740"/>
                    <a:pt x="78740" y="12700"/>
                    <a:pt x="158750" y="12700"/>
                  </a:cubicBezTo>
                  <a:lnTo>
                    <a:pt x="5535728" y="12700"/>
                  </a:lnTo>
                  <a:cubicBezTo>
                    <a:pt x="5615739" y="12700"/>
                    <a:pt x="5681778" y="78740"/>
                    <a:pt x="5681778" y="158750"/>
                  </a:cubicBezTo>
                  <a:lnTo>
                    <a:pt x="5681778" y="5920701"/>
                  </a:lnTo>
                  <a:cubicBezTo>
                    <a:pt x="5681778" y="6000710"/>
                    <a:pt x="5615739" y="6066751"/>
                    <a:pt x="5535728" y="6066751"/>
                  </a:cubicBezTo>
                  <a:lnTo>
                    <a:pt x="158750" y="6066751"/>
                  </a:lnTo>
                  <a:cubicBezTo>
                    <a:pt x="78740" y="6066751"/>
                    <a:pt x="12700" y="6001981"/>
                    <a:pt x="12700" y="5920701"/>
                  </a:cubicBezTo>
                  <a:close/>
                  <a:moveTo>
                    <a:pt x="5722419" y="5963881"/>
                  </a:moveTo>
                  <a:cubicBezTo>
                    <a:pt x="5722419" y="6043890"/>
                    <a:pt x="5655108" y="6109931"/>
                    <a:pt x="5575098" y="6109931"/>
                  </a:cubicBezTo>
                  <a:lnTo>
                    <a:pt x="228025" y="6109931"/>
                  </a:lnTo>
                  <a:cubicBezTo>
                    <a:pt x="157480" y="6109931"/>
                    <a:pt x="120650" y="6093420"/>
                    <a:pt x="93980" y="6065481"/>
                  </a:cubicBezTo>
                  <a:cubicBezTo>
                    <a:pt x="114300" y="6074370"/>
                    <a:pt x="135890" y="6079451"/>
                    <a:pt x="160020" y="6079451"/>
                  </a:cubicBezTo>
                  <a:lnTo>
                    <a:pt x="5536998" y="6079451"/>
                  </a:lnTo>
                  <a:cubicBezTo>
                    <a:pt x="5624628" y="6079451"/>
                    <a:pt x="5695748" y="6008331"/>
                    <a:pt x="5695748" y="5920701"/>
                  </a:cubicBezTo>
                  <a:lnTo>
                    <a:pt x="5695748" y="158750"/>
                  </a:lnTo>
                  <a:cubicBezTo>
                    <a:pt x="5695748" y="140970"/>
                    <a:pt x="5691939" y="123190"/>
                    <a:pt x="5686859" y="106680"/>
                  </a:cubicBezTo>
                  <a:cubicBezTo>
                    <a:pt x="5708448" y="132080"/>
                    <a:pt x="5722419" y="165100"/>
                    <a:pt x="5722419" y="201930"/>
                  </a:cubicBezTo>
                  <a:lnTo>
                    <a:pt x="5722419" y="5963881"/>
                  </a:lnTo>
                  <a:cubicBezTo>
                    <a:pt x="5722419" y="5963881"/>
                    <a:pt x="5722419" y="5963881"/>
                    <a:pt x="5722419" y="5963881"/>
                  </a:cubicBezTo>
                  <a:close/>
                </a:path>
              </a:pathLst>
            </a:custGeom>
            <a:solidFill>
              <a:srgbClr val="6D592D"/>
            </a:solidFill>
          </p:spPr>
        </p:sp>
      </p:grpSp>
      <p:sp>
        <p:nvSpPr>
          <p:cNvPr name="TextBox 10" id="10"/>
          <p:cNvSpPr txBox="true"/>
          <p:nvPr/>
        </p:nvSpPr>
        <p:spPr>
          <a:xfrm rot="0">
            <a:off x="4527804" y="656327"/>
            <a:ext cx="3914565" cy="566420"/>
          </a:xfrm>
          <a:prstGeom prst="rect">
            <a:avLst/>
          </a:prstGeom>
        </p:spPr>
        <p:txBody>
          <a:bodyPr anchor="t" rtlCol="false" tIns="0" lIns="0" bIns="0" rIns="0">
            <a:spAutoFit/>
          </a:bodyPr>
          <a:lstStyle/>
          <a:p>
            <a:pPr algn="ctr" marL="0" indent="0" lvl="0">
              <a:lnSpc>
                <a:spcPts val="4299"/>
              </a:lnSpc>
              <a:spcBef>
                <a:spcPct val="0"/>
              </a:spcBef>
            </a:pPr>
            <a:r>
              <a:rPr lang="en-US" u="none" sz="4299">
                <a:solidFill>
                  <a:srgbClr val="422F01"/>
                </a:solidFill>
                <a:latin typeface="Source Han Serif JP Bold"/>
              </a:rPr>
              <a:t>Conclusion</a:t>
            </a:r>
          </a:p>
        </p:txBody>
      </p:sp>
      <p:sp>
        <p:nvSpPr>
          <p:cNvPr name="TextBox 11" id="11"/>
          <p:cNvSpPr txBox="true"/>
          <p:nvPr/>
        </p:nvSpPr>
        <p:spPr>
          <a:xfrm rot="0">
            <a:off x="3424327" y="1567387"/>
            <a:ext cx="6121520" cy="5302250"/>
          </a:xfrm>
          <a:prstGeom prst="rect">
            <a:avLst/>
          </a:prstGeom>
        </p:spPr>
        <p:txBody>
          <a:bodyPr anchor="t" rtlCol="false" tIns="0" lIns="0" bIns="0" rIns="0">
            <a:spAutoFit/>
          </a:bodyPr>
          <a:lstStyle/>
          <a:p>
            <a:pPr marL="334646" indent="-167323" lvl="1">
              <a:lnSpc>
                <a:spcPts val="2635"/>
              </a:lnSpc>
              <a:buFont typeface="Arial"/>
              <a:buChar char="•"/>
            </a:pPr>
            <a:r>
              <a:rPr lang="en-US" sz="1550">
                <a:solidFill>
                  <a:srgbClr val="000000"/>
                </a:solidFill>
                <a:latin typeface="Source Serif Pro"/>
              </a:rPr>
              <a:t>I suggest</a:t>
            </a:r>
            <a:r>
              <a:rPr lang="en-US" sz="1550">
                <a:solidFill>
                  <a:srgbClr val="000000"/>
                </a:solidFill>
                <a:latin typeface="Source Serif Pro Bold"/>
              </a:rPr>
              <a:t> restorative justice</a:t>
            </a:r>
            <a:r>
              <a:rPr lang="en-US" sz="1550">
                <a:solidFill>
                  <a:srgbClr val="000000"/>
                </a:solidFill>
                <a:latin typeface="Source Serif Pro"/>
              </a:rPr>
              <a:t> as a replacement for a better fitting way to conceive of and think about justice. </a:t>
            </a:r>
            <a:r>
              <a:rPr lang="en-US" sz="1550">
                <a:solidFill>
                  <a:srgbClr val="000000"/>
                </a:solidFill>
                <a:latin typeface="Source Serif Pro Bold"/>
              </a:rPr>
              <a:t>Defined as a system of criminal justice that focuses on the rehabilitation of lawbreakers through reconciliation with victims and the community, it is the only theory of punishment that possesses any capability to break the cycle of crime.</a:t>
            </a:r>
            <a:r>
              <a:rPr lang="en-US" sz="1550">
                <a:solidFill>
                  <a:srgbClr val="000000"/>
                </a:solidFill>
                <a:latin typeface="Source Serif Pro"/>
              </a:rPr>
              <a:t> </a:t>
            </a:r>
          </a:p>
          <a:p>
            <a:pPr marL="334646" indent="-167323" lvl="1">
              <a:lnSpc>
                <a:spcPts val="2635"/>
              </a:lnSpc>
              <a:buFont typeface="Arial"/>
              <a:buChar char="•"/>
            </a:pPr>
            <a:r>
              <a:rPr lang="en-US" sz="1550">
                <a:solidFill>
                  <a:srgbClr val="000000"/>
                </a:solidFill>
                <a:latin typeface="Source Serif Pro"/>
              </a:rPr>
              <a:t>Restorative justice would allow prisoners to form new positive self-identities and develop healthy social relationships that support them when they return home. </a:t>
            </a:r>
          </a:p>
          <a:p>
            <a:pPr marL="334646" indent="-167323" lvl="1">
              <a:lnSpc>
                <a:spcPts val="2635"/>
              </a:lnSpc>
              <a:buFont typeface="Arial"/>
              <a:buChar char="•"/>
            </a:pPr>
            <a:r>
              <a:rPr lang="en-US" sz="1550">
                <a:solidFill>
                  <a:srgbClr val="000000"/>
                </a:solidFill>
                <a:latin typeface="Source Serif Pro Bold"/>
              </a:rPr>
              <a:t>Restorative justice practices work to address the rapid dehumanization in the traditional criminal justice system.</a:t>
            </a:r>
            <a:r>
              <a:rPr lang="en-US" sz="1550">
                <a:solidFill>
                  <a:srgbClr val="000000"/>
                </a:solidFill>
                <a:latin typeface="Source Serif Pro"/>
              </a:rPr>
              <a:t> Instead of viewing criminal acts as rule violations, restorative justice sees this action as a violation of people/relationships and an outburst of societal issues. Rather than focusing on the punishment, restorative justice measures determine how successfully harm is repaired.</a:t>
            </a:r>
          </a:p>
        </p:txBody>
      </p:sp>
      <p:pic>
        <p:nvPicPr>
          <p:cNvPr name="Picture 12" id="12"/>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9271077" y="6720412"/>
            <a:ext cx="482523" cy="482523"/>
          </a:xfrm>
          <a:prstGeom prst="rect">
            <a:avLst/>
          </a:prstGeom>
        </p:spPr>
      </p:pic>
      <p:pic>
        <p:nvPicPr>
          <p:cNvPr name="Picture 13" id="13"/>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5400000">
            <a:off x="74904" y="6310495"/>
            <a:ext cx="910775" cy="1060583"/>
          </a:xfrm>
          <a:prstGeom prst="rect">
            <a:avLst/>
          </a:prstGeom>
        </p:spPr>
      </p:pic>
      <p:grpSp>
        <p:nvGrpSpPr>
          <p:cNvPr name="Group 14" id="14"/>
          <p:cNvGrpSpPr/>
          <p:nvPr/>
        </p:nvGrpSpPr>
        <p:grpSpPr>
          <a:xfrm rot="0">
            <a:off x="447290" y="610517"/>
            <a:ext cx="1589460" cy="472148"/>
            <a:chOff x="0" y="0"/>
            <a:chExt cx="6442998" cy="1913890"/>
          </a:xfrm>
        </p:grpSpPr>
        <p:sp>
          <p:nvSpPr>
            <p:cNvPr name="Freeform 15" id="15"/>
            <p:cNvSpPr/>
            <p:nvPr/>
          </p:nvSpPr>
          <p:spPr>
            <a:xfrm>
              <a:off x="0" y="0"/>
              <a:ext cx="6442999" cy="1913890"/>
            </a:xfrm>
            <a:custGeom>
              <a:avLst/>
              <a:gdLst/>
              <a:ahLst/>
              <a:cxnLst/>
              <a:rect r="r" b="b" t="t" l="l"/>
              <a:pathLst>
                <a:path h="1913890" w="6442999">
                  <a:moveTo>
                    <a:pt x="6442999" y="956945"/>
                  </a:moveTo>
                  <a:lnTo>
                    <a:pt x="6442999" y="956945"/>
                  </a:lnTo>
                  <a:cubicBezTo>
                    <a:pt x="6442999" y="1485392"/>
                    <a:pt x="6014627" y="1913890"/>
                    <a:pt x="5486054" y="1913890"/>
                  </a:cubicBezTo>
                  <a:lnTo>
                    <a:pt x="956945" y="1913890"/>
                  </a:lnTo>
                  <a:cubicBezTo>
                    <a:pt x="428371" y="1913890"/>
                    <a:pt x="0" y="1485392"/>
                    <a:pt x="0" y="956945"/>
                  </a:cubicBezTo>
                  <a:lnTo>
                    <a:pt x="0" y="956945"/>
                  </a:lnTo>
                  <a:cubicBezTo>
                    <a:pt x="0" y="428371"/>
                    <a:pt x="428371" y="0"/>
                    <a:pt x="956945" y="0"/>
                  </a:cubicBezTo>
                  <a:lnTo>
                    <a:pt x="5486053" y="0"/>
                  </a:lnTo>
                  <a:cubicBezTo>
                    <a:pt x="6014501" y="0"/>
                    <a:pt x="6442999" y="428371"/>
                    <a:pt x="6442999" y="956945"/>
                  </a:cubicBezTo>
                  <a:close/>
                </a:path>
              </a:pathLst>
            </a:custGeom>
            <a:solidFill>
              <a:srgbClr val="6D592D"/>
            </a:solidFill>
          </p:spPr>
        </p:sp>
      </p:grpSp>
      <p:sp>
        <p:nvSpPr>
          <p:cNvPr name="TextBox 16" id="16"/>
          <p:cNvSpPr txBox="true"/>
          <p:nvPr/>
        </p:nvSpPr>
        <p:spPr>
          <a:xfrm rot="0">
            <a:off x="714869" y="751341"/>
            <a:ext cx="1054302" cy="190500"/>
          </a:xfrm>
          <a:prstGeom prst="rect">
            <a:avLst/>
          </a:prstGeom>
        </p:spPr>
        <p:txBody>
          <a:bodyPr anchor="t" rtlCol="false" tIns="0" lIns="0" bIns="0" rIns="0">
            <a:spAutoFit/>
          </a:bodyPr>
          <a:lstStyle/>
          <a:p>
            <a:pPr algn="ctr" marL="0" indent="0" lvl="0">
              <a:lnSpc>
                <a:spcPts val="1556"/>
              </a:lnSpc>
            </a:pPr>
            <a:r>
              <a:rPr lang="en-US" u="none" sz="1296">
                <a:solidFill>
                  <a:srgbClr val="FFFAF5"/>
                </a:solidFill>
                <a:latin typeface="Source Serif Pro Bold"/>
              </a:rPr>
              <a:t>Page 9</a:t>
            </a:r>
          </a:p>
        </p:txBody>
      </p:sp>
      <p:sp>
        <p:nvSpPr>
          <p:cNvPr name="AutoShape 17" id="17"/>
          <p:cNvSpPr/>
          <p:nvPr/>
        </p:nvSpPr>
        <p:spPr>
          <a:xfrm rot="0">
            <a:off x="4465149" y="1345981"/>
            <a:ext cx="4039874" cy="0"/>
          </a:xfrm>
          <a:prstGeom prst="line">
            <a:avLst/>
          </a:prstGeom>
          <a:ln cap="rnd" w="28575">
            <a:solidFill>
              <a:srgbClr val="6D592D"/>
            </a:solidFill>
            <a:prstDash val="sysDot"/>
            <a:headEnd type="none" len="sm" w="sm"/>
            <a:tailEnd type="none" len="sm" w="sm"/>
          </a:ln>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7EA"/>
        </a:solidFill>
      </p:bgPr>
    </p:bg>
    <p:spTree>
      <p:nvGrpSpPr>
        <p:cNvPr id="1" name=""/>
        <p:cNvGrpSpPr/>
        <p:nvPr/>
      </p:nvGrpSpPr>
      <p:grpSpPr>
        <a:xfrm>
          <a:off x="0" y="0"/>
          <a:ext cx="0" cy="0"/>
          <a:chOff x="0" y="0"/>
          <a:chExt cx="0" cy="0"/>
        </a:xfrm>
      </p:grpSpPr>
      <p:sp>
        <p:nvSpPr>
          <p:cNvPr name="TextBox 2" id="2"/>
          <p:cNvSpPr txBox="true"/>
          <p:nvPr/>
        </p:nvSpPr>
        <p:spPr>
          <a:xfrm rot="0">
            <a:off x="2633070" y="580843"/>
            <a:ext cx="4487461" cy="626745"/>
          </a:xfrm>
          <a:prstGeom prst="rect">
            <a:avLst/>
          </a:prstGeom>
        </p:spPr>
        <p:txBody>
          <a:bodyPr anchor="t" rtlCol="false" tIns="0" lIns="0" bIns="0" rIns="0">
            <a:spAutoFit/>
          </a:bodyPr>
          <a:lstStyle/>
          <a:p>
            <a:pPr algn="ctr" marL="0" indent="0" lvl="0">
              <a:lnSpc>
                <a:spcPts val="4799"/>
              </a:lnSpc>
              <a:spcBef>
                <a:spcPct val="0"/>
              </a:spcBef>
            </a:pPr>
            <a:r>
              <a:rPr lang="en-US" u="none" sz="4799">
                <a:solidFill>
                  <a:srgbClr val="422F01"/>
                </a:solidFill>
                <a:latin typeface="Source Han Serif JP Bold"/>
              </a:rPr>
              <a:t>References</a:t>
            </a:r>
          </a:p>
        </p:txBody>
      </p:sp>
      <p:grpSp>
        <p:nvGrpSpPr>
          <p:cNvPr name="Group 3" id="3"/>
          <p:cNvGrpSpPr/>
          <p:nvPr/>
        </p:nvGrpSpPr>
        <p:grpSpPr>
          <a:xfrm rot="0">
            <a:off x="319932" y="1392056"/>
            <a:ext cx="9008666" cy="5584491"/>
            <a:chOff x="0" y="0"/>
            <a:chExt cx="11245417" cy="6971058"/>
          </a:xfrm>
        </p:grpSpPr>
        <p:sp>
          <p:nvSpPr>
            <p:cNvPr name="Freeform 4" id="4"/>
            <p:cNvSpPr/>
            <p:nvPr/>
          </p:nvSpPr>
          <p:spPr>
            <a:xfrm>
              <a:off x="92710" y="106680"/>
              <a:ext cx="11141276" cy="6851677"/>
            </a:xfrm>
            <a:custGeom>
              <a:avLst/>
              <a:gdLst/>
              <a:ahLst/>
              <a:cxnLst/>
              <a:rect r="r" b="b" t="t" l="l"/>
              <a:pathLst>
                <a:path h="6851677" w="11141276">
                  <a:moveTo>
                    <a:pt x="11114607" y="6662448"/>
                  </a:moveTo>
                  <a:cubicBezTo>
                    <a:pt x="11114607" y="6750077"/>
                    <a:pt x="11038407" y="6821198"/>
                    <a:pt x="10957126" y="6821198"/>
                  </a:cubicBezTo>
                  <a:lnTo>
                    <a:pt x="66040" y="6821198"/>
                  </a:lnTo>
                  <a:cubicBezTo>
                    <a:pt x="43180" y="6821198"/>
                    <a:pt x="20320" y="6816118"/>
                    <a:pt x="0" y="6807227"/>
                  </a:cubicBezTo>
                  <a:cubicBezTo>
                    <a:pt x="26670" y="6835168"/>
                    <a:pt x="63500" y="6851677"/>
                    <a:pt x="165137" y="6851677"/>
                  </a:cubicBezTo>
                  <a:lnTo>
                    <a:pt x="10995226" y="6851677"/>
                  </a:lnTo>
                  <a:cubicBezTo>
                    <a:pt x="11075236" y="6851677"/>
                    <a:pt x="11141276" y="6785638"/>
                    <a:pt x="11141276" y="6705627"/>
                  </a:cubicBezTo>
                  <a:lnTo>
                    <a:pt x="11141276" y="95250"/>
                  </a:lnTo>
                  <a:cubicBezTo>
                    <a:pt x="11141276" y="58420"/>
                    <a:pt x="11127307" y="25400"/>
                    <a:pt x="11105717" y="0"/>
                  </a:cubicBezTo>
                  <a:cubicBezTo>
                    <a:pt x="11112067" y="16510"/>
                    <a:pt x="11114607" y="34290"/>
                    <a:pt x="11114607" y="52070"/>
                  </a:cubicBezTo>
                  <a:lnTo>
                    <a:pt x="11114607" y="6662448"/>
                  </a:lnTo>
                  <a:lnTo>
                    <a:pt x="11114607" y="6662448"/>
                  </a:lnTo>
                  <a:close/>
                </a:path>
              </a:pathLst>
            </a:custGeom>
            <a:solidFill>
              <a:srgbClr val="6D592D"/>
            </a:solidFill>
          </p:spPr>
        </p:sp>
        <p:sp>
          <p:nvSpPr>
            <p:cNvPr name="Freeform 5" id="5"/>
            <p:cNvSpPr/>
            <p:nvPr/>
          </p:nvSpPr>
          <p:spPr>
            <a:xfrm>
              <a:off x="12700" y="12700"/>
              <a:ext cx="11180647" cy="6902478"/>
            </a:xfrm>
            <a:custGeom>
              <a:avLst/>
              <a:gdLst/>
              <a:ahLst/>
              <a:cxnLst/>
              <a:rect r="r" b="b" t="t" l="l"/>
              <a:pathLst>
                <a:path h="6902478" w="11180647">
                  <a:moveTo>
                    <a:pt x="146050" y="6902478"/>
                  </a:moveTo>
                  <a:lnTo>
                    <a:pt x="11034597" y="6902478"/>
                  </a:lnTo>
                  <a:cubicBezTo>
                    <a:pt x="11114607" y="6902478"/>
                    <a:pt x="11180647" y="6836438"/>
                    <a:pt x="11180647" y="6756428"/>
                  </a:cubicBezTo>
                  <a:lnTo>
                    <a:pt x="11180647" y="146050"/>
                  </a:lnTo>
                  <a:cubicBezTo>
                    <a:pt x="11180647" y="66040"/>
                    <a:pt x="11114607" y="0"/>
                    <a:pt x="11034597" y="0"/>
                  </a:cubicBezTo>
                  <a:lnTo>
                    <a:pt x="146050" y="0"/>
                  </a:lnTo>
                  <a:cubicBezTo>
                    <a:pt x="66040" y="0"/>
                    <a:pt x="0" y="66040"/>
                    <a:pt x="0" y="146050"/>
                  </a:cubicBezTo>
                  <a:lnTo>
                    <a:pt x="0" y="6756428"/>
                  </a:lnTo>
                  <a:cubicBezTo>
                    <a:pt x="0" y="6837707"/>
                    <a:pt x="66040" y="6902478"/>
                    <a:pt x="146050" y="6902478"/>
                  </a:cubicBezTo>
                  <a:close/>
                </a:path>
              </a:pathLst>
            </a:custGeom>
            <a:solidFill>
              <a:srgbClr val="FFFFFF"/>
            </a:solidFill>
          </p:spPr>
        </p:sp>
        <p:sp>
          <p:nvSpPr>
            <p:cNvPr name="Freeform 6" id="6"/>
            <p:cNvSpPr/>
            <p:nvPr/>
          </p:nvSpPr>
          <p:spPr>
            <a:xfrm>
              <a:off x="0" y="0"/>
              <a:ext cx="11245417" cy="6971057"/>
            </a:xfrm>
            <a:custGeom>
              <a:avLst/>
              <a:gdLst/>
              <a:ahLst/>
              <a:cxnLst/>
              <a:rect r="r" b="b" t="t" l="l"/>
              <a:pathLst>
                <a:path h="6971057" w="11245417">
                  <a:moveTo>
                    <a:pt x="11181917" y="74930"/>
                  </a:moveTo>
                  <a:cubicBezTo>
                    <a:pt x="11153977" y="30480"/>
                    <a:pt x="11104447" y="0"/>
                    <a:pt x="11047297" y="0"/>
                  </a:cubicBezTo>
                  <a:lnTo>
                    <a:pt x="158750" y="0"/>
                  </a:lnTo>
                  <a:cubicBezTo>
                    <a:pt x="71120" y="0"/>
                    <a:pt x="0" y="71120"/>
                    <a:pt x="0" y="158750"/>
                  </a:cubicBezTo>
                  <a:lnTo>
                    <a:pt x="0" y="6769128"/>
                  </a:lnTo>
                  <a:cubicBezTo>
                    <a:pt x="0" y="6821198"/>
                    <a:pt x="25400" y="6866918"/>
                    <a:pt x="63500" y="6896128"/>
                  </a:cubicBezTo>
                  <a:cubicBezTo>
                    <a:pt x="91440" y="6940578"/>
                    <a:pt x="140970" y="6971057"/>
                    <a:pt x="268636" y="6971057"/>
                  </a:cubicBezTo>
                  <a:lnTo>
                    <a:pt x="11086667" y="6971057"/>
                  </a:lnTo>
                  <a:cubicBezTo>
                    <a:pt x="11174297" y="6971057"/>
                    <a:pt x="11245417" y="6899938"/>
                    <a:pt x="11245417" y="6812307"/>
                  </a:cubicBezTo>
                  <a:lnTo>
                    <a:pt x="11245417" y="201930"/>
                  </a:lnTo>
                  <a:cubicBezTo>
                    <a:pt x="11245417" y="149860"/>
                    <a:pt x="11220017" y="104140"/>
                    <a:pt x="11181917" y="74930"/>
                  </a:cubicBezTo>
                  <a:close/>
                  <a:moveTo>
                    <a:pt x="12700" y="6769128"/>
                  </a:moveTo>
                  <a:lnTo>
                    <a:pt x="12700" y="158750"/>
                  </a:lnTo>
                  <a:cubicBezTo>
                    <a:pt x="12700" y="78740"/>
                    <a:pt x="78740" y="12700"/>
                    <a:pt x="158750" y="12700"/>
                  </a:cubicBezTo>
                  <a:lnTo>
                    <a:pt x="11047297" y="12700"/>
                  </a:lnTo>
                  <a:cubicBezTo>
                    <a:pt x="11127307" y="12700"/>
                    <a:pt x="11193347" y="78740"/>
                    <a:pt x="11193347" y="158750"/>
                  </a:cubicBezTo>
                  <a:lnTo>
                    <a:pt x="11193347" y="6769128"/>
                  </a:lnTo>
                  <a:cubicBezTo>
                    <a:pt x="11193347" y="6849138"/>
                    <a:pt x="11127307" y="6915178"/>
                    <a:pt x="11047297" y="6915178"/>
                  </a:cubicBezTo>
                  <a:lnTo>
                    <a:pt x="158750" y="6915178"/>
                  </a:lnTo>
                  <a:cubicBezTo>
                    <a:pt x="78740" y="6915178"/>
                    <a:pt x="12700" y="6850407"/>
                    <a:pt x="12700" y="6769128"/>
                  </a:cubicBezTo>
                  <a:close/>
                  <a:moveTo>
                    <a:pt x="11233986" y="6812307"/>
                  </a:moveTo>
                  <a:cubicBezTo>
                    <a:pt x="11233986" y="6892318"/>
                    <a:pt x="11166677" y="6958357"/>
                    <a:pt x="11086667" y="6958357"/>
                  </a:cubicBezTo>
                  <a:lnTo>
                    <a:pt x="268636" y="6958357"/>
                  </a:lnTo>
                  <a:cubicBezTo>
                    <a:pt x="157480" y="6958357"/>
                    <a:pt x="120650" y="6941848"/>
                    <a:pt x="93980" y="6913907"/>
                  </a:cubicBezTo>
                  <a:cubicBezTo>
                    <a:pt x="114300" y="6922798"/>
                    <a:pt x="135890" y="6927878"/>
                    <a:pt x="160020" y="6927878"/>
                  </a:cubicBezTo>
                  <a:lnTo>
                    <a:pt x="11048567" y="6927878"/>
                  </a:lnTo>
                  <a:cubicBezTo>
                    <a:pt x="11136197" y="6927878"/>
                    <a:pt x="11207317" y="6856757"/>
                    <a:pt x="11207317" y="6769128"/>
                  </a:cubicBezTo>
                  <a:lnTo>
                    <a:pt x="11207317" y="158750"/>
                  </a:lnTo>
                  <a:cubicBezTo>
                    <a:pt x="11207317" y="140970"/>
                    <a:pt x="11203507" y="123190"/>
                    <a:pt x="11198427" y="106680"/>
                  </a:cubicBezTo>
                  <a:cubicBezTo>
                    <a:pt x="11220017" y="132080"/>
                    <a:pt x="11233986" y="165100"/>
                    <a:pt x="11233986" y="201930"/>
                  </a:cubicBezTo>
                  <a:lnTo>
                    <a:pt x="11233986" y="6812307"/>
                  </a:lnTo>
                  <a:cubicBezTo>
                    <a:pt x="11233986" y="6812307"/>
                    <a:pt x="11233986" y="6812307"/>
                    <a:pt x="11233986" y="6812307"/>
                  </a:cubicBezTo>
                  <a:close/>
                </a:path>
              </a:pathLst>
            </a:custGeom>
            <a:solidFill>
              <a:srgbClr val="6D592D"/>
            </a:solidFill>
          </p:spPr>
        </p:sp>
      </p:grpSp>
      <p:sp>
        <p:nvSpPr>
          <p:cNvPr name="TextBox 7" id="7"/>
          <p:cNvSpPr txBox="true"/>
          <p:nvPr/>
        </p:nvSpPr>
        <p:spPr>
          <a:xfrm rot="0">
            <a:off x="319932" y="1611907"/>
            <a:ext cx="9008666" cy="5250561"/>
          </a:xfrm>
          <a:prstGeom prst="rect">
            <a:avLst/>
          </a:prstGeom>
        </p:spPr>
        <p:txBody>
          <a:bodyPr anchor="t" rtlCol="false" tIns="0" lIns="0" bIns="0" rIns="0">
            <a:spAutoFit/>
          </a:bodyPr>
          <a:lstStyle/>
          <a:p>
            <a:pPr marL="256922" indent="-128461" lvl="1">
              <a:lnSpc>
                <a:spcPts val="1785"/>
              </a:lnSpc>
              <a:buFont typeface="Arial"/>
              <a:buChar char="•"/>
            </a:pPr>
            <a:r>
              <a:rPr lang="en-US" sz="1190">
                <a:solidFill>
                  <a:srgbClr val="000000"/>
                </a:solidFill>
                <a:latin typeface="Source Serif Pro"/>
              </a:rPr>
              <a:t>“Penal Labour.” Wikipedia, Wikimedia Foundation, 21 Mar. 2022, https://en.wikipedia.org/wiki/Penal_labour. </a:t>
            </a:r>
          </a:p>
          <a:p>
            <a:pPr marL="256922" indent="-128461" lvl="1">
              <a:lnSpc>
                <a:spcPts val="1785"/>
              </a:lnSpc>
              <a:buFont typeface="Arial"/>
              <a:buChar char="•"/>
            </a:pPr>
            <a:r>
              <a:rPr lang="en-US" sz="1190">
                <a:solidFill>
                  <a:srgbClr val="000000"/>
                </a:solidFill>
                <a:latin typeface="Arimo"/>
              </a:rPr>
              <a:t>Goodman, J. David. “How Medical Care for Transgender Youth Became 'Child Abuse' in Texas.” The New York Times, The New York Times, 11 Mar. 2022, https://www.nytimes.com/2022/03/11/us/texas-transgender-youth-medical-care-abuse.html. </a:t>
            </a:r>
          </a:p>
          <a:p>
            <a:pPr marL="256922" indent="-128461" lvl="1">
              <a:lnSpc>
                <a:spcPts val="1785"/>
              </a:lnSpc>
              <a:buFont typeface="Arial"/>
              <a:buChar char="•"/>
            </a:pPr>
            <a:r>
              <a:rPr lang="en-US" sz="1190">
                <a:solidFill>
                  <a:srgbClr val="000000"/>
                </a:solidFill>
                <a:latin typeface="Arimo"/>
              </a:rPr>
              <a:t>Davis, Wynne. “Florida Gov. Ron DeSantis Signs a Bill Banning Abortions after 15 Weeks.” NPR, NPR, 14 Apr. 2022, https://www.npr.org/2022/04/14/1084485963/florida-abortion-law-15-weeks. </a:t>
            </a:r>
          </a:p>
          <a:p>
            <a:pPr marL="256922" indent="-128461" lvl="1">
              <a:lnSpc>
                <a:spcPts val="1785"/>
              </a:lnSpc>
              <a:buFont typeface="Arial"/>
              <a:buChar char="•"/>
            </a:pPr>
            <a:r>
              <a:rPr lang="en-US" sz="1190">
                <a:solidFill>
                  <a:srgbClr val="000000"/>
                </a:solidFill>
                <a:latin typeface="Arimo"/>
              </a:rPr>
              <a:t>Hernandez, Joe. “Oklahoma Governor Signs a Bill to Criminalize Most Abortions.” NPR, NPR, 12 Apr. 2022, https://www.npr.org/2022/04/06/1091291881/oklahoma-abortion-bill-ban-roe-v-wade. </a:t>
            </a:r>
          </a:p>
          <a:p>
            <a:pPr marL="256922" indent="-128461" lvl="1">
              <a:lnSpc>
                <a:spcPts val="1785"/>
              </a:lnSpc>
              <a:buFont typeface="Arial"/>
              <a:buChar char="•"/>
            </a:pPr>
            <a:r>
              <a:rPr lang="en-US" sz="1190">
                <a:solidFill>
                  <a:srgbClr val="000000"/>
                </a:solidFill>
                <a:latin typeface="Arimo"/>
              </a:rPr>
              <a:t>“Home.” Restorative Justice, 6 Apr. 2022, https://restorativejustice.org/. </a:t>
            </a:r>
          </a:p>
          <a:p>
            <a:pPr marL="256922" indent="-128461" lvl="1">
              <a:lnSpc>
                <a:spcPts val="1785"/>
              </a:lnSpc>
              <a:buFont typeface="Arial"/>
              <a:buChar char="•"/>
            </a:pPr>
            <a:r>
              <a:rPr lang="en-US" sz="1190">
                <a:solidFill>
                  <a:srgbClr val="000000"/>
                </a:solidFill>
                <a:latin typeface="Arimo"/>
              </a:rPr>
              <a:t>“Penal Labor in the United States.” Wikipedia, Wikimedia Foundation, 18 Apr. 2022, https://en.wikipedia.org/wiki/Penal_labor_in_the_United_States. </a:t>
            </a:r>
          </a:p>
          <a:p>
            <a:pPr marL="256922" indent="-128461" lvl="1">
              <a:lnSpc>
                <a:spcPts val="1785"/>
              </a:lnSpc>
              <a:buFont typeface="Arial"/>
              <a:buChar char="•"/>
            </a:pPr>
            <a:r>
              <a:rPr lang="en-US" sz="1190">
                <a:solidFill>
                  <a:srgbClr val="000000"/>
                </a:solidFill>
                <a:latin typeface="Arimo"/>
              </a:rPr>
              <a:t>Queram, Kate Elizabeth. “A Nebraska Law Bans People with Stds from Marrying. A Lawmaker Wants to Scrap It.” Route Fifty, Route Fifty, 13 Apr. 2021, https://www.route-fifty.com/management/2020/01/proposed-legislation-stds-married-nebraska/162551/. </a:t>
            </a:r>
          </a:p>
          <a:p>
            <a:pPr marL="256922" indent="-128461" lvl="1">
              <a:lnSpc>
                <a:spcPts val="1785"/>
              </a:lnSpc>
              <a:buFont typeface="Arial"/>
              <a:buChar char="•"/>
            </a:pPr>
            <a:r>
              <a:rPr lang="en-US" sz="1190">
                <a:solidFill>
                  <a:srgbClr val="000000"/>
                </a:solidFill>
                <a:latin typeface="Arimo"/>
              </a:rPr>
              <a:t>Benns, Whitney. “American Slavery, Reinvented.” The Atlantic, Atlantic Media Company, 7 June 2021, https://www.theatlantic.com/business/archive/2015/09/prison-labor-in-america/406177/. </a:t>
            </a:r>
          </a:p>
          <a:p>
            <a:pPr marL="256922" indent="-128461" lvl="1">
              <a:lnSpc>
                <a:spcPts val="1785"/>
              </a:lnSpc>
              <a:buFont typeface="Arial"/>
              <a:buChar char="•"/>
            </a:pPr>
            <a:r>
              <a:rPr lang="en-US" sz="1190">
                <a:solidFill>
                  <a:srgbClr val="000000"/>
                </a:solidFill>
                <a:latin typeface="Arimo"/>
              </a:rPr>
              <a:t>“The Uncounted Workforce.” NPR, NPR, 29 June 2020, https://www.npr.org/transcripts/884989263. </a:t>
            </a:r>
          </a:p>
          <a:p>
            <a:pPr marL="256922" indent="-128461" lvl="1">
              <a:lnSpc>
                <a:spcPts val="1785"/>
              </a:lnSpc>
              <a:buFont typeface="Arial"/>
              <a:buChar char="•"/>
            </a:pPr>
            <a:r>
              <a:rPr lang="en-US" sz="1190">
                <a:solidFill>
                  <a:srgbClr val="000000"/>
                </a:solidFill>
                <a:latin typeface="Arimo"/>
              </a:rPr>
              <a:t>“Types of Crimes and Their Punishments: Learn Criminal Justice.” Point Park University Online, 26 May 2021, https://online.pointpark.edu/criminal-justice/types-of-criminal-punishment/. </a:t>
            </a:r>
          </a:p>
          <a:p>
            <a:pPr marL="256922" indent="-128461" lvl="1">
              <a:lnSpc>
                <a:spcPts val="1785"/>
              </a:lnSpc>
              <a:buFont typeface="Arial"/>
              <a:buChar char="•"/>
            </a:pPr>
            <a:r>
              <a:rPr lang="en-US" sz="1190">
                <a:solidFill>
                  <a:srgbClr val="000000"/>
                </a:solidFill>
                <a:latin typeface="Arimo"/>
              </a:rPr>
              <a:t>“Federal Bureau of Prisons.” BOP, https://www.bop.gov/inmates/custody_and_care/work_programs.jsp. </a:t>
            </a:r>
          </a:p>
          <a:p>
            <a:pPr marL="256922" indent="-128461" lvl="1">
              <a:lnSpc>
                <a:spcPts val="1785"/>
              </a:lnSpc>
              <a:buFont typeface="Arial"/>
              <a:buChar char="•"/>
            </a:pPr>
            <a:r>
              <a:rPr lang="en-US" sz="1190">
                <a:solidFill>
                  <a:srgbClr val="000000"/>
                </a:solidFill>
                <a:latin typeface="Arimo"/>
              </a:rPr>
              <a:t>“Some Prison Labor Programs Lose Money - Even When Prisoners Work for Pennies.” NBCNews.com, NBCUniversal News Group, 2 Sept. 2021, https://www.nbcnews.com/news/us-news/some-prison-labor-programs-lose-money-even-when-prisoners-work-n1278326. </a:t>
            </a:r>
          </a:p>
          <a:p>
            <a:pPr marL="256922" indent="-128461" lvl="1">
              <a:lnSpc>
                <a:spcPts val="1785"/>
              </a:lnSpc>
              <a:buFont typeface="Arial"/>
              <a:buChar char="•"/>
            </a:pPr>
            <a:r>
              <a:rPr lang="en-US" sz="1190">
                <a:solidFill>
                  <a:srgbClr val="000000"/>
                </a:solidFill>
                <a:latin typeface="Arimo"/>
              </a:rPr>
              <a:t>Inmate Orientation Handbook - Florida Department of... http://www.dc.state.fl.us/pub/files/InmateOrientationHandbook.pdf. </a:t>
            </a:r>
          </a:p>
          <a:p>
            <a:pPr marL="256922" indent="-128461" lvl="1">
              <a:lnSpc>
                <a:spcPts val="1785"/>
              </a:lnSpc>
              <a:buFont typeface="Arial"/>
              <a:buChar char="•"/>
            </a:pPr>
            <a:r>
              <a:rPr lang="en-US" sz="1190">
                <a:solidFill>
                  <a:srgbClr val="000000"/>
                </a:solidFill>
                <a:latin typeface="Arimo"/>
              </a:rPr>
              <a:t>Siegel, Larry J., and John L. Worrall. Introduction to Criminal Justice. Cengage, 2022. </a:t>
            </a:r>
          </a:p>
          <a:p>
            <a:pPr>
              <a:lnSpc>
                <a:spcPts val="1785"/>
              </a:lnSpc>
            </a:pPr>
          </a:p>
        </p:txBody>
      </p:sp>
      <p:grpSp>
        <p:nvGrpSpPr>
          <p:cNvPr name="Group 8" id="8"/>
          <p:cNvGrpSpPr/>
          <p:nvPr/>
        </p:nvGrpSpPr>
        <p:grpSpPr>
          <a:xfrm rot="0">
            <a:off x="6860994" y="0"/>
            <a:ext cx="3047964" cy="1430932"/>
            <a:chOff x="351790" y="351790"/>
            <a:chExt cx="2940050" cy="2954020"/>
          </a:xfrm>
        </p:grpSpPr>
        <p:sp>
          <p:nvSpPr>
            <p:cNvPr name="Freeform 9" id="9"/>
            <p:cNvSpPr/>
            <p:nvPr/>
          </p:nvSpPr>
          <p:spPr>
            <a:xfrm>
              <a:off x="390545" y="1321671"/>
              <a:ext cx="6388680" cy="2086525"/>
            </a:xfrm>
            <a:custGeom>
              <a:avLst/>
              <a:gdLst/>
              <a:ahLst/>
              <a:cxnLst/>
              <a:rect r="r" b="b" t="t" l="l"/>
              <a:pathLst>
                <a:path h="2086525" w="6388680">
                  <a:moveTo>
                    <a:pt x="429290" y="1050815"/>
                  </a:moveTo>
                  <a:cubicBezTo>
                    <a:pt x="429290" y="1103887"/>
                    <a:pt x="333893" y="1146344"/>
                    <a:pt x="214645" y="1146344"/>
                  </a:cubicBezTo>
                  <a:cubicBezTo>
                    <a:pt x="95398" y="1146344"/>
                    <a:pt x="0" y="1103887"/>
                    <a:pt x="0" y="1050815"/>
                  </a:cubicBezTo>
                  <a:cubicBezTo>
                    <a:pt x="0" y="997744"/>
                    <a:pt x="95398" y="955286"/>
                    <a:pt x="214645" y="955286"/>
                  </a:cubicBezTo>
                  <a:cubicBezTo>
                    <a:pt x="333893" y="955286"/>
                    <a:pt x="429290" y="997744"/>
                    <a:pt x="429290" y="1050815"/>
                  </a:cubicBezTo>
                  <a:close/>
                  <a:moveTo>
                    <a:pt x="2355133" y="0"/>
                  </a:moveTo>
                  <a:cubicBezTo>
                    <a:pt x="2235885" y="0"/>
                    <a:pt x="2140488" y="42457"/>
                    <a:pt x="2140488" y="95529"/>
                  </a:cubicBezTo>
                  <a:cubicBezTo>
                    <a:pt x="2140488" y="148600"/>
                    <a:pt x="2235885" y="191057"/>
                    <a:pt x="2355133" y="191057"/>
                  </a:cubicBezTo>
                  <a:cubicBezTo>
                    <a:pt x="2474380" y="191057"/>
                    <a:pt x="2569778" y="148600"/>
                    <a:pt x="2569778" y="95529"/>
                  </a:cubicBezTo>
                  <a:cubicBezTo>
                    <a:pt x="2569778" y="42457"/>
                    <a:pt x="2474380" y="0"/>
                    <a:pt x="2355133" y="0"/>
                  </a:cubicBezTo>
                  <a:close/>
                  <a:moveTo>
                    <a:pt x="4501582" y="0"/>
                  </a:moveTo>
                  <a:cubicBezTo>
                    <a:pt x="4382335" y="0"/>
                    <a:pt x="4286937" y="42457"/>
                    <a:pt x="4286937" y="95529"/>
                  </a:cubicBezTo>
                  <a:cubicBezTo>
                    <a:pt x="4286937" y="148600"/>
                    <a:pt x="4382335" y="191057"/>
                    <a:pt x="4501582" y="191057"/>
                  </a:cubicBezTo>
                  <a:cubicBezTo>
                    <a:pt x="4620829" y="191057"/>
                    <a:pt x="4716227" y="148600"/>
                    <a:pt x="4716227" y="95529"/>
                  </a:cubicBezTo>
                  <a:cubicBezTo>
                    <a:pt x="4716227" y="42457"/>
                    <a:pt x="4617848" y="0"/>
                    <a:pt x="4501582" y="0"/>
                  </a:cubicBezTo>
                  <a:close/>
                  <a:moveTo>
                    <a:pt x="6297240" y="955287"/>
                  </a:moveTo>
                  <a:cubicBezTo>
                    <a:pt x="6246440" y="955287"/>
                    <a:pt x="6205800" y="997744"/>
                    <a:pt x="6205800" y="1050815"/>
                  </a:cubicBezTo>
                  <a:cubicBezTo>
                    <a:pt x="6205800" y="1103887"/>
                    <a:pt x="6246440" y="1146344"/>
                    <a:pt x="6297240" y="1146344"/>
                  </a:cubicBezTo>
                  <a:cubicBezTo>
                    <a:pt x="6348040" y="1146344"/>
                    <a:pt x="6388680" y="1103887"/>
                    <a:pt x="6388680" y="1050815"/>
                  </a:cubicBezTo>
                  <a:cubicBezTo>
                    <a:pt x="6388680" y="997744"/>
                    <a:pt x="6348040" y="955287"/>
                    <a:pt x="6297240" y="955287"/>
                  </a:cubicBezTo>
                  <a:close/>
                  <a:moveTo>
                    <a:pt x="4501582" y="1903645"/>
                  </a:moveTo>
                  <a:cubicBezTo>
                    <a:pt x="4382335" y="1903645"/>
                    <a:pt x="4286937" y="1944285"/>
                    <a:pt x="4286937" y="1995085"/>
                  </a:cubicBezTo>
                  <a:cubicBezTo>
                    <a:pt x="4286937" y="2045885"/>
                    <a:pt x="4382335" y="2086525"/>
                    <a:pt x="4501582" y="2086525"/>
                  </a:cubicBezTo>
                  <a:cubicBezTo>
                    <a:pt x="4620829" y="2086525"/>
                    <a:pt x="4716227" y="2045885"/>
                    <a:pt x="4716227" y="1995085"/>
                  </a:cubicBezTo>
                  <a:cubicBezTo>
                    <a:pt x="4716227" y="1944285"/>
                    <a:pt x="4617848" y="1903645"/>
                    <a:pt x="4501582" y="1903645"/>
                  </a:cubicBezTo>
                  <a:close/>
                </a:path>
              </a:pathLst>
            </a:custGeom>
            <a:solidFill>
              <a:srgbClr val="EBC676"/>
            </a:solidFill>
          </p:spPr>
        </p:sp>
        <p:sp>
          <p:nvSpPr>
            <p:cNvPr name="Freeform 10" id="10"/>
            <p:cNvSpPr/>
            <p:nvPr/>
          </p:nvSpPr>
          <p:spPr>
            <a:xfrm>
              <a:off x="351790" y="351790"/>
              <a:ext cx="6427435" cy="3070376"/>
            </a:xfrm>
            <a:custGeom>
              <a:avLst/>
              <a:gdLst/>
              <a:ahLst/>
              <a:cxnLst/>
              <a:rect r="r" b="b" t="t" l="l"/>
              <a:pathLst>
                <a:path h="3070376" w="6427435">
                  <a:moveTo>
                    <a:pt x="6424895" y="1000397"/>
                  </a:moveTo>
                  <a:lnTo>
                    <a:pt x="6362665" y="1065410"/>
                  </a:lnTo>
                  <a:lnTo>
                    <a:pt x="6424895" y="1130422"/>
                  </a:lnTo>
                  <a:lnTo>
                    <a:pt x="6398225" y="1158285"/>
                  </a:lnTo>
                  <a:lnTo>
                    <a:pt x="6335995" y="1093272"/>
                  </a:lnTo>
                  <a:lnTo>
                    <a:pt x="6275035" y="1158285"/>
                  </a:lnTo>
                  <a:lnTo>
                    <a:pt x="6248365" y="1130422"/>
                  </a:lnTo>
                  <a:lnTo>
                    <a:pt x="6310595" y="1065410"/>
                  </a:lnTo>
                  <a:lnTo>
                    <a:pt x="6248365" y="1000397"/>
                  </a:lnTo>
                  <a:lnTo>
                    <a:pt x="6275035" y="972535"/>
                  </a:lnTo>
                  <a:lnTo>
                    <a:pt x="6335995" y="1037547"/>
                  </a:lnTo>
                  <a:lnTo>
                    <a:pt x="6398225" y="972535"/>
                  </a:lnTo>
                  <a:lnTo>
                    <a:pt x="6424895" y="1000397"/>
                  </a:lnTo>
                  <a:close/>
                  <a:moveTo>
                    <a:pt x="6242015" y="111450"/>
                  </a:moveTo>
                  <a:cubicBezTo>
                    <a:pt x="6242015" y="58379"/>
                    <a:pt x="6282655" y="15921"/>
                    <a:pt x="6333455" y="15921"/>
                  </a:cubicBezTo>
                  <a:cubicBezTo>
                    <a:pt x="6384255" y="15921"/>
                    <a:pt x="6424895" y="58379"/>
                    <a:pt x="6424895" y="111450"/>
                  </a:cubicBezTo>
                  <a:cubicBezTo>
                    <a:pt x="6424895" y="164522"/>
                    <a:pt x="6384255" y="206979"/>
                    <a:pt x="6333455" y="206979"/>
                  </a:cubicBezTo>
                  <a:cubicBezTo>
                    <a:pt x="6282655" y="206979"/>
                    <a:pt x="6242015" y="164522"/>
                    <a:pt x="6242015" y="111450"/>
                  </a:cubicBezTo>
                  <a:close/>
                  <a:moveTo>
                    <a:pt x="6280115" y="111450"/>
                  </a:moveTo>
                  <a:cubicBezTo>
                    <a:pt x="6280115" y="141966"/>
                    <a:pt x="6304245" y="167175"/>
                    <a:pt x="6333455" y="167175"/>
                  </a:cubicBezTo>
                  <a:cubicBezTo>
                    <a:pt x="6362665" y="167175"/>
                    <a:pt x="6386795" y="141966"/>
                    <a:pt x="6386795" y="111450"/>
                  </a:cubicBezTo>
                  <a:cubicBezTo>
                    <a:pt x="6386795" y="80934"/>
                    <a:pt x="6362665" y="55725"/>
                    <a:pt x="6333455" y="55725"/>
                  </a:cubicBezTo>
                  <a:cubicBezTo>
                    <a:pt x="6304245" y="55725"/>
                    <a:pt x="6280115" y="80934"/>
                    <a:pt x="6280115" y="111450"/>
                  </a:cubicBezTo>
                  <a:close/>
                  <a:moveTo>
                    <a:pt x="32793" y="1065410"/>
                  </a:moveTo>
                  <a:cubicBezTo>
                    <a:pt x="32793" y="1012338"/>
                    <a:pt x="128191" y="969881"/>
                    <a:pt x="247438" y="969881"/>
                  </a:cubicBezTo>
                  <a:cubicBezTo>
                    <a:pt x="366685" y="969881"/>
                    <a:pt x="462083" y="1012338"/>
                    <a:pt x="462083" y="1065410"/>
                  </a:cubicBezTo>
                  <a:cubicBezTo>
                    <a:pt x="462083" y="1118481"/>
                    <a:pt x="366685" y="1160938"/>
                    <a:pt x="247438" y="1160938"/>
                  </a:cubicBezTo>
                  <a:cubicBezTo>
                    <a:pt x="128191" y="1160938"/>
                    <a:pt x="32793" y="1118481"/>
                    <a:pt x="32793" y="1065410"/>
                  </a:cubicBezTo>
                  <a:close/>
                  <a:moveTo>
                    <a:pt x="122228" y="1065410"/>
                  </a:moveTo>
                  <a:cubicBezTo>
                    <a:pt x="122228" y="1095926"/>
                    <a:pt x="178871" y="1121135"/>
                    <a:pt x="247438" y="1121135"/>
                  </a:cubicBezTo>
                  <a:cubicBezTo>
                    <a:pt x="316005" y="1121135"/>
                    <a:pt x="372647" y="1095926"/>
                    <a:pt x="372647" y="1065410"/>
                  </a:cubicBezTo>
                  <a:cubicBezTo>
                    <a:pt x="372647" y="1034894"/>
                    <a:pt x="316005" y="1009685"/>
                    <a:pt x="247438" y="1009685"/>
                  </a:cubicBezTo>
                  <a:cubicBezTo>
                    <a:pt x="178871" y="1009685"/>
                    <a:pt x="122228" y="1034894"/>
                    <a:pt x="122228" y="1065410"/>
                  </a:cubicBezTo>
                  <a:close/>
                  <a:moveTo>
                    <a:pt x="295137" y="2858286"/>
                  </a:moveTo>
                  <a:lnTo>
                    <a:pt x="205701" y="2858286"/>
                  </a:lnTo>
                  <a:lnTo>
                    <a:pt x="205701" y="2945916"/>
                  </a:lnTo>
                  <a:lnTo>
                    <a:pt x="0" y="2945916"/>
                  </a:lnTo>
                  <a:lnTo>
                    <a:pt x="0" y="2984016"/>
                  </a:lnTo>
                  <a:lnTo>
                    <a:pt x="202720" y="2984016"/>
                  </a:lnTo>
                  <a:lnTo>
                    <a:pt x="202720" y="3070376"/>
                  </a:lnTo>
                  <a:lnTo>
                    <a:pt x="292156" y="3070376"/>
                  </a:lnTo>
                  <a:lnTo>
                    <a:pt x="292156" y="2982746"/>
                  </a:lnTo>
                  <a:lnTo>
                    <a:pt x="497857" y="2982746"/>
                  </a:lnTo>
                  <a:lnTo>
                    <a:pt x="497857" y="2944646"/>
                  </a:lnTo>
                  <a:lnTo>
                    <a:pt x="295137" y="2944646"/>
                  </a:lnTo>
                  <a:lnTo>
                    <a:pt x="295137" y="2858286"/>
                  </a:lnTo>
                  <a:close/>
                  <a:moveTo>
                    <a:pt x="110304" y="204325"/>
                  </a:moveTo>
                  <a:lnTo>
                    <a:pt x="256381" y="139313"/>
                  </a:lnTo>
                  <a:lnTo>
                    <a:pt x="402459" y="204325"/>
                  </a:lnTo>
                  <a:lnTo>
                    <a:pt x="462083" y="176463"/>
                  </a:lnTo>
                  <a:lnTo>
                    <a:pt x="318986" y="111450"/>
                  </a:lnTo>
                  <a:lnTo>
                    <a:pt x="462083" y="46438"/>
                  </a:lnTo>
                  <a:lnTo>
                    <a:pt x="399478" y="18575"/>
                  </a:lnTo>
                  <a:lnTo>
                    <a:pt x="256381" y="83588"/>
                  </a:lnTo>
                  <a:lnTo>
                    <a:pt x="113285" y="18575"/>
                  </a:lnTo>
                  <a:lnTo>
                    <a:pt x="50680" y="46438"/>
                  </a:lnTo>
                  <a:lnTo>
                    <a:pt x="193777" y="110123"/>
                  </a:lnTo>
                  <a:lnTo>
                    <a:pt x="47699" y="176463"/>
                  </a:lnTo>
                  <a:lnTo>
                    <a:pt x="110304" y="204325"/>
                  </a:lnTo>
                  <a:close/>
                  <a:moveTo>
                    <a:pt x="6427435" y="2964966"/>
                  </a:moveTo>
                  <a:cubicBezTo>
                    <a:pt x="6427435" y="3015766"/>
                    <a:pt x="6386795" y="3056406"/>
                    <a:pt x="6335995" y="3056406"/>
                  </a:cubicBezTo>
                  <a:cubicBezTo>
                    <a:pt x="6285195" y="3056406"/>
                    <a:pt x="6244555" y="3015766"/>
                    <a:pt x="6244555" y="2964966"/>
                  </a:cubicBezTo>
                  <a:cubicBezTo>
                    <a:pt x="6244555" y="2914166"/>
                    <a:pt x="6285195" y="2873526"/>
                    <a:pt x="6335995" y="2873526"/>
                  </a:cubicBezTo>
                  <a:cubicBezTo>
                    <a:pt x="6386795" y="2873526"/>
                    <a:pt x="6427435" y="2914166"/>
                    <a:pt x="6427435" y="2964966"/>
                  </a:cubicBezTo>
                  <a:close/>
                  <a:moveTo>
                    <a:pt x="6389335" y="2964966"/>
                  </a:moveTo>
                  <a:cubicBezTo>
                    <a:pt x="6389335" y="2935756"/>
                    <a:pt x="6365205" y="2911626"/>
                    <a:pt x="6335995" y="2911626"/>
                  </a:cubicBezTo>
                  <a:cubicBezTo>
                    <a:pt x="6306785" y="2911626"/>
                    <a:pt x="6282655" y="2935756"/>
                    <a:pt x="6282655" y="2964966"/>
                  </a:cubicBezTo>
                  <a:cubicBezTo>
                    <a:pt x="6282655" y="2994176"/>
                    <a:pt x="6306785" y="3018306"/>
                    <a:pt x="6335995" y="3018306"/>
                  </a:cubicBezTo>
                  <a:cubicBezTo>
                    <a:pt x="6365205" y="3018306"/>
                    <a:pt x="6389335" y="2994176"/>
                    <a:pt x="6389335" y="2964966"/>
                  </a:cubicBezTo>
                  <a:close/>
                  <a:moveTo>
                    <a:pt x="4683434" y="1927821"/>
                  </a:moveTo>
                  <a:lnTo>
                    <a:pt x="4537356" y="1992834"/>
                  </a:lnTo>
                  <a:lnTo>
                    <a:pt x="4394259" y="1927821"/>
                  </a:lnTo>
                  <a:lnTo>
                    <a:pt x="4331655" y="1955683"/>
                  </a:lnTo>
                  <a:lnTo>
                    <a:pt x="4477733" y="2020696"/>
                  </a:lnTo>
                  <a:lnTo>
                    <a:pt x="4331655" y="2085709"/>
                  </a:lnTo>
                  <a:lnTo>
                    <a:pt x="4394259" y="2113571"/>
                  </a:lnTo>
                  <a:lnTo>
                    <a:pt x="4537356" y="2048559"/>
                  </a:lnTo>
                  <a:lnTo>
                    <a:pt x="4683434" y="2113571"/>
                  </a:lnTo>
                  <a:lnTo>
                    <a:pt x="4746039" y="2085709"/>
                  </a:lnTo>
                  <a:lnTo>
                    <a:pt x="4599961" y="2020696"/>
                  </a:lnTo>
                  <a:lnTo>
                    <a:pt x="4746039" y="1955683"/>
                  </a:lnTo>
                  <a:lnTo>
                    <a:pt x="4683434" y="1927821"/>
                  </a:lnTo>
                  <a:close/>
                  <a:moveTo>
                    <a:pt x="4585055" y="0"/>
                  </a:moveTo>
                  <a:lnTo>
                    <a:pt x="4495620" y="0"/>
                  </a:lnTo>
                  <a:lnTo>
                    <a:pt x="4495620" y="91548"/>
                  </a:lnTo>
                  <a:lnTo>
                    <a:pt x="4292899" y="91548"/>
                  </a:lnTo>
                  <a:lnTo>
                    <a:pt x="4292899" y="131352"/>
                  </a:lnTo>
                  <a:lnTo>
                    <a:pt x="4492638" y="131352"/>
                  </a:lnTo>
                  <a:lnTo>
                    <a:pt x="4492638" y="221573"/>
                  </a:lnTo>
                  <a:lnTo>
                    <a:pt x="4582074" y="221573"/>
                  </a:lnTo>
                  <a:lnTo>
                    <a:pt x="4582074" y="130025"/>
                  </a:lnTo>
                  <a:lnTo>
                    <a:pt x="4790756" y="130025"/>
                  </a:lnTo>
                  <a:lnTo>
                    <a:pt x="4790756" y="90221"/>
                  </a:lnTo>
                  <a:lnTo>
                    <a:pt x="4585055" y="90221"/>
                  </a:lnTo>
                  <a:lnTo>
                    <a:pt x="4585055" y="0"/>
                  </a:lnTo>
                  <a:close/>
                  <a:moveTo>
                    <a:pt x="2608532" y="2020696"/>
                  </a:moveTo>
                  <a:cubicBezTo>
                    <a:pt x="2608532" y="2073768"/>
                    <a:pt x="2513135" y="2116225"/>
                    <a:pt x="2393888" y="2116225"/>
                  </a:cubicBezTo>
                  <a:cubicBezTo>
                    <a:pt x="2274640" y="2116225"/>
                    <a:pt x="2179243" y="2073768"/>
                    <a:pt x="2179243" y="2020696"/>
                  </a:cubicBezTo>
                  <a:cubicBezTo>
                    <a:pt x="2179243" y="1967625"/>
                    <a:pt x="2274640" y="1925167"/>
                    <a:pt x="2393888" y="1925167"/>
                  </a:cubicBezTo>
                  <a:cubicBezTo>
                    <a:pt x="2513135" y="1925167"/>
                    <a:pt x="2608532" y="1967625"/>
                    <a:pt x="2608532" y="2020696"/>
                  </a:cubicBezTo>
                  <a:close/>
                  <a:moveTo>
                    <a:pt x="2519097" y="2020696"/>
                  </a:moveTo>
                  <a:cubicBezTo>
                    <a:pt x="2519097" y="1990180"/>
                    <a:pt x="2462455" y="1964971"/>
                    <a:pt x="2393888" y="1964971"/>
                  </a:cubicBezTo>
                  <a:cubicBezTo>
                    <a:pt x="2325320" y="1964971"/>
                    <a:pt x="2268678" y="1990180"/>
                    <a:pt x="2268678" y="2020696"/>
                  </a:cubicBezTo>
                  <a:cubicBezTo>
                    <a:pt x="2268678" y="2051212"/>
                    <a:pt x="2325320" y="2076421"/>
                    <a:pt x="2393888" y="2076421"/>
                  </a:cubicBezTo>
                  <a:cubicBezTo>
                    <a:pt x="2462455" y="2076421"/>
                    <a:pt x="2519097" y="2051212"/>
                    <a:pt x="2519097" y="2020696"/>
                  </a:cubicBezTo>
                  <a:close/>
                  <a:moveTo>
                    <a:pt x="2614495" y="111450"/>
                  </a:moveTo>
                  <a:cubicBezTo>
                    <a:pt x="2614495" y="164522"/>
                    <a:pt x="2519097" y="206979"/>
                    <a:pt x="2399850" y="206979"/>
                  </a:cubicBezTo>
                  <a:cubicBezTo>
                    <a:pt x="2280603" y="206979"/>
                    <a:pt x="2185205" y="164522"/>
                    <a:pt x="2185205" y="111450"/>
                  </a:cubicBezTo>
                  <a:cubicBezTo>
                    <a:pt x="2185205" y="58379"/>
                    <a:pt x="2283584" y="15921"/>
                    <a:pt x="2399850" y="15921"/>
                  </a:cubicBezTo>
                  <a:cubicBezTo>
                    <a:pt x="2519097" y="15921"/>
                    <a:pt x="2614495" y="58379"/>
                    <a:pt x="2614495" y="111450"/>
                  </a:cubicBezTo>
                  <a:close/>
                  <a:moveTo>
                    <a:pt x="2525060" y="111450"/>
                  </a:moveTo>
                  <a:cubicBezTo>
                    <a:pt x="2525060" y="80934"/>
                    <a:pt x="2468417" y="55725"/>
                    <a:pt x="2399850" y="55725"/>
                  </a:cubicBezTo>
                  <a:cubicBezTo>
                    <a:pt x="2331283" y="55725"/>
                    <a:pt x="2274640" y="80934"/>
                    <a:pt x="2274640" y="111450"/>
                  </a:cubicBezTo>
                  <a:cubicBezTo>
                    <a:pt x="2274640" y="141966"/>
                    <a:pt x="2331283" y="167175"/>
                    <a:pt x="2399850" y="167175"/>
                  </a:cubicBezTo>
                  <a:cubicBezTo>
                    <a:pt x="2468417" y="167175"/>
                    <a:pt x="2525060" y="141966"/>
                    <a:pt x="2525060" y="111450"/>
                  </a:cubicBezTo>
                  <a:close/>
                  <a:moveTo>
                    <a:pt x="2539965" y="2874796"/>
                  </a:moveTo>
                  <a:lnTo>
                    <a:pt x="2396869" y="2937026"/>
                  </a:lnTo>
                  <a:lnTo>
                    <a:pt x="2250791" y="2874796"/>
                  </a:lnTo>
                  <a:lnTo>
                    <a:pt x="2188186" y="2901466"/>
                  </a:lnTo>
                  <a:lnTo>
                    <a:pt x="2334264" y="2963696"/>
                  </a:lnTo>
                  <a:lnTo>
                    <a:pt x="2188186" y="3025926"/>
                  </a:lnTo>
                  <a:lnTo>
                    <a:pt x="2250791" y="3052596"/>
                  </a:lnTo>
                  <a:lnTo>
                    <a:pt x="2396869" y="2990366"/>
                  </a:lnTo>
                  <a:lnTo>
                    <a:pt x="2539965" y="3052596"/>
                  </a:lnTo>
                  <a:lnTo>
                    <a:pt x="2602570" y="3025926"/>
                  </a:lnTo>
                  <a:lnTo>
                    <a:pt x="2456492" y="2963696"/>
                  </a:lnTo>
                  <a:lnTo>
                    <a:pt x="2602570" y="2901466"/>
                  </a:lnTo>
                  <a:lnTo>
                    <a:pt x="2539965" y="2874796"/>
                  </a:lnTo>
                  <a:close/>
                </a:path>
              </a:pathLst>
            </a:custGeom>
            <a:solidFill>
              <a:srgbClr val="6D592D"/>
            </a:solidFill>
          </p:spPr>
        </p:sp>
      </p:grpSp>
      <p:pic>
        <p:nvPicPr>
          <p:cNvPr name="Picture 11" id="1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359366">
            <a:off x="2671855" y="313138"/>
            <a:ext cx="269865" cy="757515"/>
          </a:xfrm>
          <a:prstGeom prst="rect">
            <a:avLst/>
          </a:prstGeom>
        </p:spPr>
      </p:pic>
      <p:grpSp>
        <p:nvGrpSpPr>
          <p:cNvPr name="Group 12" id="12"/>
          <p:cNvGrpSpPr/>
          <p:nvPr/>
        </p:nvGrpSpPr>
        <p:grpSpPr>
          <a:xfrm rot="0">
            <a:off x="447290" y="610517"/>
            <a:ext cx="1589460" cy="472148"/>
            <a:chOff x="0" y="0"/>
            <a:chExt cx="6442998" cy="1913890"/>
          </a:xfrm>
        </p:grpSpPr>
        <p:sp>
          <p:nvSpPr>
            <p:cNvPr name="Freeform 13" id="13"/>
            <p:cNvSpPr/>
            <p:nvPr/>
          </p:nvSpPr>
          <p:spPr>
            <a:xfrm>
              <a:off x="0" y="0"/>
              <a:ext cx="6442999" cy="1913890"/>
            </a:xfrm>
            <a:custGeom>
              <a:avLst/>
              <a:gdLst/>
              <a:ahLst/>
              <a:cxnLst/>
              <a:rect r="r" b="b" t="t" l="l"/>
              <a:pathLst>
                <a:path h="1913890" w="6442999">
                  <a:moveTo>
                    <a:pt x="6442999" y="956945"/>
                  </a:moveTo>
                  <a:lnTo>
                    <a:pt x="6442999" y="956945"/>
                  </a:lnTo>
                  <a:cubicBezTo>
                    <a:pt x="6442999" y="1485392"/>
                    <a:pt x="6014627" y="1913890"/>
                    <a:pt x="5486054" y="1913890"/>
                  </a:cubicBezTo>
                  <a:lnTo>
                    <a:pt x="956945" y="1913890"/>
                  </a:lnTo>
                  <a:cubicBezTo>
                    <a:pt x="428371" y="1913890"/>
                    <a:pt x="0" y="1485392"/>
                    <a:pt x="0" y="956945"/>
                  </a:cubicBezTo>
                  <a:lnTo>
                    <a:pt x="0" y="956945"/>
                  </a:lnTo>
                  <a:cubicBezTo>
                    <a:pt x="0" y="428371"/>
                    <a:pt x="428371" y="0"/>
                    <a:pt x="956945" y="0"/>
                  </a:cubicBezTo>
                  <a:lnTo>
                    <a:pt x="5486053" y="0"/>
                  </a:lnTo>
                  <a:cubicBezTo>
                    <a:pt x="6014501" y="0"/>
                    <a:pt x="6442999" y="428371"/>
                    <a:pt x="6442999" y="956945"/>
                  </a:cubicBezTo>
                  <a:close/>
                </a:path>
              </a:pathLst>
            </a:custGeom>
            <a:solidFill>
              <a:srgbClr val="6D592D"/>
            </a:solidFill>
          </p:spPr>
        </p:sp>
      </p:grpSp>
      <p:sp>
        <p:nvSpPr>
          <p:cNvPr name="TextBox 14" id="14"/>
          <p:cNvSpPr txBox="true"/>
          <p:nvPr/>
        </p:nvSpPr>
        <p:spPr>
          <a:xfrm rot="0">
            <a:off x="714869" y="751341"/>
            <a:ext cx="1054302" cy="190500"/>
          </a:xfrm>
          <a:prstGeom prst="rect">
            <a:avLst/>
          </a:prstGeom>
        </p:spPr>
        <p:txBody>
          <a:bodyPr anchor="t" rtlCol="false" tIns="0" lIns="0" bIns="0" rIns="0">
            <a:spAutoFit/>
          </a:bodyPr>
          <a:lstStyle/>
          <a:p>
            <a:pPr algn="ctr" marL="0" indent="0" lvl="0">
              <a:lnSpc>
                <a:spcPts val="1556"/>
              </a:lnSpc>
            </a:pPr>
            <a:r>
              <a:rPr lang="en-US" u="none" sz="1296">
                <a:solidFill>
                  <a:srgbClr val="FFFAF5"/>
                </a:solidFill>
                <a:latin typeface="Source Serif Pro Bold"/>
              </a:rPr>
              <a:t>Page 10</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7EA"/>
        </a:solidFill>
      </p:bgPr>
    </p:bg>
    <p:spTree>
      <p:nvGrpSpPr>
        <p:cNvPr id="1" name=""/>
        <p:cNvGrpSpPr/>
        <p:nvPr/>
      </p:nvGrpSpPr>
      <p:grpSpPr>
        <a:xfrm>
          <a:off x="0" y="0"/>
          <a:ext cx="0" cy="0"/>
          <a:chOff x="0" y="0"/>
          <a:chExt cx="0" cy="0"/>
        </a:xfrm>
      </p:grpSpPr>
      <p:grpSp>
        <p:nvGrpSpPr>
          <p:cNvPr name="Group 2" id="2"/>
          <p:cNvGrpSpPr/>
          <p:nvPr/>
        </p:nvGrpSpPr>
        <p:grpSpPr>
          <a:xfrm rot="0">
            <a:off x="-309954" y="-266674"/>
            <a:ext cx="2835165" cy="1331029"/>
            <a:chOff x="351790" y="351790"/>
            <a:chExt cx="2940050" cy="2954020"/>
          </a:xfrm>
        </p:grpSpPr>
        <p:sp>
          <p:nvSpPr>
            <p:cNvPr name="Freeform 3" id="3"/>
            <p:cNvSpPr/>
            <p:nvPr/>
          </p:nvSpPr>
          <p:spPr>
            <a:xfrm>
              <a:off x="390545" y="1321671"/>
              <a:ext cx="6388680" cy="2086525"/>
            </a:xfrm>
            <a:custGeom>
              <a:avLst/>
              <a:gdLst/>
              <a:ahLst/>
              <a:cxnLst/>
              <a:rect r="r" b="b" t="t" l="l"/>
              <a:pathLst>
                <a:path h="2086525" w="6388680">
                  <a:moveTo>
                    <a:pt x="429290" y="1050815"/>
                  </a:moveTo>
                  <a:cubicBezTo>
                    <a:pt x="429290" y="1103887"/>
                    <a:pt x="333893" y="1146344"/>
                    <a:pt x="214645" y="1146344"/>
                  </a:cubicBezTo>
                  <a:cubicBezTo>
                    <a:pt x="95398" y="1146344"/>
                    <a:pt x="0" y="1103887"/>
                    <a:pt x="0" y="1050815"/>
                  </a:cubicBezTo>
                  <a:cubicBezTo>
                    <a:pt x="0" y="997744"/>
                    <a:pt x="95398" y="955286"/>
                    <a:pt x="214645" y="955286"/>
                  </a:cubicBezTo>
                  <a:cubicBezTo>
                    <a:pt x="333893" y="955286"/>
                    <a:pt x="429290" y="997744"/>
                    <a:pt x="429290" y="1050815"/>
                  </a:cubicBezTo>
                  <a:close/>
                  <a:moveTo>
                    <a:pt x="2355133" y="0"/>
                  </a:moveTo>
                  <a:cubicBezTo>
                    <a:pt x="2235885" y="0"/>
                    <a:pt x="2140488" y="42457"/>
                    <a:pt x="2140488" y="95529"/>
                  </a:cubicBezTo>
                  <a:cubicBezTo>
                    <a:pt x="2140488" y="148600"/>
                    <a:pt x="2235885" y="191057"/>
                    <a:pt x="2355133" y="191057"/>
                  </a:cubicBezTo>
                  <a:cubicBezTo>
                    <a:pt x="2474380" y="191057"/>
                    <a:pt x="2569778" y="148600"/>
                    <a:pt x="2569778" y="95529"/>
                  </a:cubicBezTo>
                  <a:cubicBezTo>
                    <a:pt x="2569778" y="42457"/>
                    <a:pt x="2474380" y="0"/>
                    <a:pt x="2355133" y="0"/>
                  </a:cubicBezTo>
                  <a:close/>
                  <a:moveTo>
                    <a:pt x="4501582" y="0"/>
                  </a:moveTo>
                  <a:cubicBezTo>
                    <a:pt x="4382335" y="0"/>
                    <a:pt x="4286937" y="42457"/>
                    <a:pt x="4286937" y="95529"/>
                  </a:cubicBezTo>
                  <a:cubicBezTo>
                    <a:pt x="4286937" y="148600"/>
                    <a:pt x="4382335" y="191057"/>
                    <a:pt x="4501582" y="191057"/>
                  </a:cubicBezTo>
                  <a:cubicBezTo>
                    <a:pt x="4620829" y="191057"/>
                    <a:pt x="4716227" y="148600"/>
                    <a:pt x="4716227" y="95529"/>
                  </a:cubicBezTo>
                  <a:cubicBezTo>
                    <a:pt x="4716227" y="42457"/>
                    <a:pt x="4617848" y="0"/>
                    <a:pt x="4501582" y="0"/>
                  </a:cubicBezTo>
                  <a:close/>
                  <a:moveTo>
                    <a:pt x="6297240" y="955287"/>
                  </a:moveTo>
                  <a:cubicBezTo>
                    <a:pt x="6246440" y="955287"/>
                    <a:pt x="6205800" y="997744"/>
                    <a:pt x="6205800" y="1050815"/>
                  </a:cubicBezTo>
                  <a:cubicBezTo>
                    <a:pt x="6205800" y="1103887"/>
                    <a:pt x="6246440" y="1146344"/>
                    <a:pt x="6297240" y="1146344"/>
                  </a:cubicBezTo>
                  <a:cubicBezTo>
                    <a:pt x="6348040" y="1146344"/>
                    <a:pt x="6388680" y="1103887"/>
                    <a:pt x="6388680" y="1050815"/>
                  </a:cubicBezTo>
                  <a:cubicBezTo>
                    <a:pt x="6388680" y="997744"/>
                    <a:pt x="6348040" y="955287"/>
                    <a:pt x="6297240" y="955287"/>
                  </a:cubicBezTo>
                  <a:close/>
                  <a:moveTo>
                    <a:pt x="4501582" y="1903645"/>
                  </a:moveTo>
                  <a:cubicBezTo>
                    <a:pt x="4382335" y="1903645"/>
                    <a:pt x="4286937" y="1944285"/>
                    <a:pt x="4286937" y="1995085"/>
                  </a:cubicBezTo>
                  <a:cubicBezTo>
                    <a:pt x="4286937" y="2045885"/>
                    <a:pt x="4382335" y="2086525"/>
                    <a:pt x="4501582" y="2086525"/>
                  </a:cubicBezTo>
                  <a:cubicBezTo>
                    <a:pt x="4620829" y="2086525"/>
                    <a:pt x="4716227" y="2045885"/>
                    <a:pt x="4716227" y="1995085"/>
                  </a:cubicBezTo>
                  <a:cubicBezTo>
                    <a:pt x="4716227" y="1944285"/>
                    <a:pt x="4617848" y="1903645"/>
                    <a:pt x="4501582" y="1903645"/>
                  </a:cubicBezTo>
                  <a:close/>
                </a:path>
              </a:pathLst>
            </a:custGeom>
            <a:solidFill>
              <a:srgbClr val="EBC676"/>
            </a:solidFill>
          </p:spPr>
        </p:sp>
        <p:sp>
          <p:nvSpPr>
            <p:cNvPr name="Freeform 4" id="4"/>
            <p:cNvSpPr/>
            <p:nvPr/>
          </p:nvSpPr>
          <p:spPr>
            <a:xfrm>
              <a:off x="351790" y="351790"/>
              <a:ext cx="6427435" cy="3070376"/>
            </a:xfrm>
            <a:custGeom>
              <a:avLst/>
              <a:gdLst/>
              <a:ahLst/>
              <a:cxnLst/>
              <a:rect r="r" b="b" t="t" l="l"/>
              <a:pathLst>
                <a:path h="3070376" w="6427435">
                  <a:moveTo>
                    <a:pt x="6424895" y="1000397"/>
                  </a:moveTo>
                  <a:lnTo>
                    <a:pt x="6362665" y="1065410"/>
                  </a:lnTo>
                  <a:lnTo>
                    <a:pt x="6424895" y="1130422"/>
                  </a:lnTo>
                  <a:lnTo>
                    <a:pt x="6398225" y="1158285"/>
                  </a:lnTo>
                  <a:lnTo>
                    <a:pt x="6335995" y="1093272"/>
                  </a:lnTo>
                  <a:lnTo>
                    <a:pt x="6275035" y="1158285"/>
                  </a:lnTo>
                  <a:lnTo>
                    <a:pt x="6248365" y="1130422"/>
                  </a:lnTo>
                  <a:lnTo>
                    <a:pt x="6310595" y="1065410"/>
                  </a:lnTo>
                  <a:lnTo>
                    <a:pt x="6248365" y="1000397"/>
                  </a:lnTo>
                  <a:lnTo>
                    <a:pt x="6275035" y="972535"/>
                  </a:lnTo>
                  <a:lnTo>
                    <a:pt x="6335995" y="1037547"/>
                  </a:lnTo>
                  <a:lnTo>
                    <a:pt x="6398225" y="972535"/>
                  </a:lnTo>
                  <a:lnTo>
                    <a:pt x="6424895" y="1000397"/>
                  </a:lnTo>
                  <a:close/>
                  <a:moveTo>
                    <a:pt x="6242015" y="111450"/>
                  </a:moveTo>
                  <a:cubicBezTo>
                    <a:pt x="6242015" y="58379"/>
                    <a:pt x="6282655" y="15921"/>
                    <a:pt x="6333455" y="15921"/>
                  </a:cubicBezTo>
                  <a:cubicBezTo>
                    <a:pt x="6384255" y="15921"/>
                    <a:pt x="6424895" y="58379"/>
                    <a:pt x="6424895" y="111450"/>
                  </a:cubicBezTo>
                  <a:cubicBezTo>
                    <a:pt x="6424895" y="164522"/>
                    <a:pt x="6384255" y="206979"/>
                    <a:pt x="6333455" y="206979"/>
                  </a:cubicBezTo>
                  <a:cubicBezTo>
                    <a:pt x="6282655" y="206979"/>
                    <a:pt x="6242015" y="164522"/>
                    <a:pt x="6242015" y="111450"/>
                  </a:cubicBezTo>
                  <a:close/>
                  <a:moveTo>
                    <a:pt x="6280115" y="111450"/>
                  </a:moveTo>
                  <a:cubicBezTo>
                    <a:pt x="6280115" y="141966"/>
                    <a:pt x="6304245" y="167175"/>
                    <a:pt x="6333455" y="167175"/>
                  </a:cubicBezTo>
                  <a:cubicBezTo>
                    <a:pt x="6362665" y="167175"/>
                    <a:pt x="6386795" y="141966"/>
                    <a:pt x="6386795" y="111450"/>
                  </a:cubicBezTo>
                  <a:cubicBezTo>
                    <a:pt x="6386795" y="80934"/>
                    <a:pt x="6362665" y="55725"/>
                    <a:pt x="6333455" y="55725"/>
                  </a:cubicBezTo>
                  <a:cubicBezTo>
                    <a:pt x="6304245" y="55725"/>
                    <a:pt x="6280115" y="80934"/>
                    <a:pt x="6280115" y="111450"/>
                  </a:cubicBezTo>
                  <a:close/>
                  <a:moveTo>
                    <a:pt x="32793" y="1065410"/>
                  </a:moveTo>
                  <a:cubicBezTo>
                    <a:pt x="32793" y="1012338"/>
                    <a:pt x="128191" y="969881"/>
                    <a:pt x="247438" y="969881"/>
                  </a:cubicBezTo>
                  <a:cubicBezTo>
                    <a:pt x="366685" y="969881"/>
                    <a:pt x="462083" y="1012338"/>
                    <a:pt x="462083" y="1065410"/>
                  </a:cubicBezTo>
                  <a:cubicBezTo>
                    <a:pt x="462083" y="1118481"/>
                    <a:pt x="366685" y="1160938"/>
                    <a:pt x="247438" y="1160938"/>
                  </a:cubicBezTo>
                  <a:cubicBezTo>
                    <a:pt x="128191" y="1160938"/>
                    <a:pt x="32793" y="1118481"/>
                    <a:pt x="32793" y="1065410"/>
                  </a:cubicBezTo>
                  <a:close/>
                  <a:moveTo>
                    <a:pt x="122228" y="1065410"/>
                  </a:moveTo>
                  <a:cubicBezTo>
                    <a:pt x="122228" y="1095926"/>
                    <a:pt x="178871" y="1121135"/>
                    <a:pt x="247438" y="1121135"/>
                  </a:cubicBezTo>
                  <a:cubicBezTo>
                    <a:pt x="316005" y="1121135"/>
                    <a:pt x="372647" y="1095926"/>
                    <a:pt x="372647" y="1065410"/>
                  </a:cubicBezTo>
                  <a:cubicBezTo>
                    <a:pt x="372647" y="1034894"/>
                    <a:pt x="316005" y="1009685"/>
                    <a:pt x="247438" y="1009685"/>
                  </a:cubicBezTo>
                  <a:cubicBezTo>
                    <a:pt x="178871" y="1009685"/>
                    <a:pt x="122228" y="1034894"/>
                    <a:pt x="122228" y="1065410"/>
                  </a:cubicBezTo>
                  <a:close/>
                  <a:moveTo>
                    <a:pt x="295137" y="2858286"/>
                  </a:moveTo>
                  <a:lnTo>
                    <a:pt x="205701" y="2858286"/>
                  </a:lnTo>
                  <a:lnTo>
                    <a:pt x="205701" y="2945916"/>
                  </a:lnTo>
                  <a:lnTo>
                    <a:pt x="0" y="2945916"/>
                  </a:lnTo>
                  <a:lnTo>
                    <a:pt x="0" y="2984016"/>
                  </a:lnTo>
                  <a:lnTo>
                    <a:pt x="202720" y="2984016"/>
                  </a:lnTo>
                  <a:lnTo>
                    <a:pt x="202720" y="3070376"/>
                  </a:lnTo>
                  <a:lnTo>
                    <a:pt x="292156" y="3070376"/>
                  </a:lnTo>
                  <a:lnTo>
                    <a:pt x="292156" y="2982746"/>
                  </a:lnTo>
                  <a:lnTo>
                    <a:pt x="497857" y="2982746"/>
                  </a:lnTo>
                  <a:lnTo>
                    <a:pt x="497857" y="2944646"/>
                  </a:lnTo>
                  <a:lnTo>
                    <a:pt x="295137" y="2944646"/>
                  </a:lnTo>
                  <a:lnTo>
                    <a:pt x="295137" y="2858286"/>
                  </a:lnTo>
                  <a:close/>
                  <a:moveTo>
                    <a:pt x="110304" y="204325"/>
                  </a:moveTo>
                  <a:lnTo>
                    <a:pt x="256381" y="139313"/>
                  </a:lnTo>
                  <a:lnTo>
                    <a:pt x="402459" y="204325"/>
                  </a:lnTo>
                  <a:lnTo>
                    <a:pt x="462083" y="176463"/>
                  </a:lnTo>
                  <a:lnTo>
                    <a:pt x="318986" y="111450"/>
                  </a:lnTo>
                  <a:lnTo>
                    <a:pt x="462083" y="46438"/>
                  </a:lnTo>
                  <a:lnTo>
                    <a:pt x="399478" y="18575"/>
                  </a:lnTo>
                  <a:lnTo>
                    <a:pt x="256381" y="83588"/>
                  </a:lnTo>
                  <a:lnTo>
                    <a:pt x="113285" y="18575"/>
                  </a:lnTo>
                  <a:lnTo>
                    <a:pt x="50680" y="46438"/>
                  </a:lnTo>
                  <a:lnTo>
                    <a:pt x="193777" y="110123"/>
                  </a:lnTo>
                  <a:lnTo>
                    <a:pt x="47699" y="176463"/>
                  </a:lnTo>
                  <a:lnTo>
                    <a:pt x="110304" y="204325"/>
                  </a:lnTo>
                  <a:close/>
                  <a:moveTo>
                    <a:pt x="6427435" y="2964966"/>
                  </a:moveTo>
                  <a:cubicBezTo>
                    <a:pt x="6427435" y="3015766"/>
                    <a:pt x="6386795" y="3056406"/>
                    <a:pt x="6335995" y="3056406"/>
                  </a:cubicBezTo>
                  <a:cubicBezTo>
                    <a:pt x="6285195" y="3056406"/>
                    <a:pt x="6244555" y="3015766"/>
                    <a:pt x="6244555" y="2964966"/>
                  </a:cubicBezTo>
                  <a:cubicBezTo>
                    <a:pt x="6244555" y="2914166"/>
                    <a:pt x="6285195" y="2873526"/>
                    <a:pt x="6335995" y="2873526"/>
                  </a:cubicBezTo>
                  <a:cubicBezTo>
                    <a:pt x="6386795" y="2873526"/>
                    <a:pt x="6427435" y="2914166"/>
                    <a:pt x="6427435" y="2964966"/>
                  </a:cubicBezTo>
                  <a:close/>
                  <a:moveTo>
                    <a:pt x="6389335" y="2964966"/>
                  </a:moveTo>
                  <a:cubicBezTo>
                    <a:pt x="6389335" y="2935756"/>
                    <a:pt x="6365205" y="2911626"/>
                    <a:pt x="6335995" y="2911626"/>
                  </a:cubicBezTo>
                  <a:cubicBezTo>
                    <a:pt x="6306785" y="2911626"/>
                    <a:pt x="6282655" y="2935756"/>
                    <a:pt x="6282655" y="2964966"/>
                  </a:cubicBezTo>
                  <a:cubicBezTo>
                    <a:pt x="6282655" y="2994176"/>
                    <a:pt x="6306785" y="3018306"/>
                    <a:pt x="6335995" y="3018306"/>
                  </a:cubicBezTo>
                  <a:cubicBezTo>
                    <a:pt x="6365205" y="3018306"/>
                    <a:pt x="6389335" y="2994176"/>
                    <a:pt x="6389335" y="2964966"/>
                  </a:cubicBezTo>
                  <a:close/>
                  <a:moveTo>
                    <a:pt x="4683434" y="1927821"/>
                  </a:moveTo>
                  <a:lnTo>
                    <a:pt x="4537356" y="1992834"/>
                  </a:lnTo>
                  <a:lnTo>
                    <a:pt x="4394259" y="1927821"/>
                  </a:lnTo>
                  <a:lnTo>
                    <a:pt x="4331655" y="1955683"/>
                  </a:lnTo>
                  <a:lnTo>
                    <a:pt x="4477733" y="2020696"/>
                  </a:lnTo>
                  <a:lnTo>
                    <a:pt x="4331655" y="2085709"/>
                  </a:lnTo>
                  <a:lnTo>
                    <a:pt x="4394259" y="2113571"/>
                  </a:lnTo>
                  <a:lnTo>
                    <a:pt x="4537356" y="2048559"/>
                  </a:lnTo>
                  <a:lnTo>
                    <a:pt x="4683434" y="2113571"/>
                  </a:lnTo>
                  <a:lnTo>
                    <a:pt x="4746039" y="2085709"/>
                  </a:lnTo>
                  <a:lnTo>
                    <a:pt x="4599961" y="2020696"/>
                  </a:lnTo>
                  <a:lnTo>
                    <a:pt x="4746039" y="1955683"/>
                  </a:lnTo>
                  <a:lnTo>
                    <a:pt x="4683434" y="1927821"/>
                  </a:lnTo>
                  <a:close/>
                  <a:moveTo>
                    <a:pt x="4585055" y="0"/>
                  </a:moveTo>
                  <a:lnTo>
                    <a:pt x="4495620" y="0"/>
                  </a:lnTo>
                  <a:lnTo>
                    <a:pt x="4495620" y="91548"/>
                  </a:lnTo>
                  <a:lnTo>
                    <a:pt x="4292899" y="91548"/>
                  </a:lnTo>
                  <a:lnTo>
                    <a:pt x="4292899" y="131352"/>
                  </a:lnTo>
                  <a:lnTo>
                    <a:pt x="4492638" y="131352"/>
                  </a:lnTo>
                  <a:lnTo>
                    <a:pt x="4492638" y="221573"/>
                  </a:lnTo>
                  <a:lnTo>
                    <a:pt x="4582074" y="221573"/>
                  </a:lnTo>
                  <a:lnTo>
                    <a:pt x="4582074" y="130025"/>
                  </a:lnTo>
                  <a:lnTo>
                    <a:pt x="4790756" y="130025"/>
                  </a:lnTo>
                  <a:lnTo>
                    <a:pt x="4790756" y="90221"/>
                  </a:lnTo>
                  <a:lnTo>
                    <a:pt x="4585055" y="90221"/>
                  </a:lnTo>
                  <a:lnTo>
                    <a:pt x="4585055" y="0"/>
                  </a:lnTo>
                  <a:close/>
                  <a:moveTo>
                    <a:pt x="2608532" y="2020696"/>
                  </a:moveTo>
                  <a:cubicBezTo>
                    <a:pt x="2608532" y="2073768"/>
                    <a:pt x="2513135" y="2116225"/>
                    <a:pt x="2393888" y="2116225"/>
                  </a:cubicBezTo>
                  <a:cubicBezTo>
                    <a:pt x="2274640" y="2116225"/>
                    <a:pt x="2179243" y="2073768"/>
                    <a:pt x="2179243" y="2020696"/>
                  </a:cubicBezTo>
                  <a:cubicBezTo>
                    <a:pt x="2179243" y="1967625"/>
                    <a:pt x="2274640" y="1925167"/>
                    <a:pt x="2393888" y="1925167"/>
                  </a:cubicBezTo>
                  <a:cubicBezTo>
                    <a:pt x="2513135" y="1925167"/>
                    <a:pt x="2608532" y="1967625"/>
                    <a:pt x="2608532" y="2020696"/>
                  </a:cubicBezTo>
                  <a:close/>
                  <a:moveTo>
                    <a:pt x="2519097" y="2020696"/>
                  </a:moveTo>
                  <a:cubicBezTo>
                    <a:pt x="2519097" y="1990180"/>
                    <a:pt x="2462455" y="1964971"/>
                    <a:pt x="2393888" y="1964971"/>
                  </a:cubicBezTo>
                  <a:cubicBezTo>
                    <a:pt x="2325320" y="1964971"/>
                    <a:pt x="2268678" y="1990180"/>
                    <a:pt x="2268678" y="2020696"/>
                  </a:cubicBezTo>
                  <a:cubicBezTo>
                    <a:pt x="2268678" y="2051212"/>
                    <a:pt x="2325320" y="2076421"/>
                    <a:pt x="2393888" y="2076421"/>
                  </a:cubicBezTo>
                  <a:cubicBezTo>
                    <a:pt x="2462455" y="2076421"/>
                    <a:pt x="2519097" y="2051212"/>
                    <a:pt x="2519097" y="2020696"/>
                  </a:cubicBezTo>
                  <a:close/>
                  <a:moveTo>
                    <a:pt x="2614495" y="111450"/>
                  </a:moveTo>
                  <a:cubicBezTo>
                    <a:pt x="2614495" y="164522"/>
                    <a:pt x="2519097" y="206979"/>
                    <a:pt x="2399850" y="206979"/>
                  </a:cubicBezTo>
                  <a:cubicBezTo>
                    <a:pt x="2280603" y="206979"/>
                    <a:pt x="2185205" y="164522"/>
                    <a:pt x="2185205" y="111450"/>
                  </a:cubicBezTo>
                  <a:cubicBezTo>
                    <a:pt x="2185205" y="58379"/>
                    <a:pt x="2283584" y="15921"/>
                    <a:pt x="2399850" y="15921"/>
                  </a:cubicBezTo>
                  <a:cubicBezTo>
                    <a:pt x="2519097" y="15921"/>
                    <a:pt x="2614495" y="58379"/>
                    <a:pt x="2614495" y="111450"/>
                  </a:cubicBezTo>
                  <a:close/>
                  <a:moveTo>
                    <a:pt x="2525060" y="111450"/>
                  </a:moveTo>
                  <a:cubicBezTo>
                    <a:pt x="2525060" y="80934"/>
                    <a:pt x="2468417" y="55725"/>
                    <a:pt x="2399850" y="55725"/>
                  </a:cubicBezTo>
                  <a:cubicBezTo>
                    <a:pt x="2331283" y="55725"/>
                    <a:pt x="2274640" y="80934"/>
                    <a:pt x="2274640" y="111450"/>
                  </a:cubicBezTo>
                  <a:cubicBezTo>
                    <a:pt x="2274640" y="141966"/>
                    <a:pt x="2331283" y="167175"/>
                    <a:pt x="2399850" y="167175"/>
                  </a:cubicBezTo>
                  <a:cubicBezTo>
                    <a:pt x="2468417" y="167175"/>
                    <a:pt x="2525060" y="141966"/>
                    <a:pt x="2525060" y="111450"/>
                  </a:cubicBezTo>
                  <a:close/>
                  <a:moveTo>
                    <a:pt x="2539965" y="2874796"/>
                  </a:moveTo>
                  <a:lnTo>
                    <a:pt x="2396869" y="2937026"/>
                  </a:lnTo>
                  <a:lnTo>
                    <a:pt x="2250791" y="2874796"/>
                  </a:lnTo>
                  <a:lnTo>
                    <a:pt x="2188186" y="2901466"/>
                  </a:lnTo>
                  <a:lnTo>
                    <a:pt x="2334264" y="2963696"/>
                  </a:lnTo>
                  <a:lnTo>
                    <a:pt x="2188186" y="3025926"/>
                  </a:lnTo>
                  <a:lnTo>
                    <a:pt x="2250791" y="3052596"/>
                  </a:lnTo>
                  <a:lnTo>
                    <a:pt x="2396869" y="2990366"/>
                  </a:lnTo>
                  <a:lnTo>
                    <a:pt x="2539965" y="3052596"/>
                  </a:lnTo>
                  <a:lnTo>
                    <a:pt x="2602570" y="3025926"/>
                  </a:lnTo>
                  <a:lnTo>
                    <a:pt x="2456492" y="2963696"/>
                  </a:lnTo>
                  <a:lnTo>
                    <a:pt x="2602570" y="2901466"/>
                  </a:lnTo>
                  <a:lnTo>
                    <a:pt x="2539965" y="2874796"/>
                  </a:lnTo>
                  <a:close/>
                </a:path>
              </a:pathLst>
            </a:custGeom>
            <a:solidFill>
              <a:srgbClr val="6D592D"/>
            </a:solidFill>
          </p:spPr>
        </p:sp>
      </p:grpSp>
      <p:sp>
        <p:nvSpPr>
          <p:cNvPr name="TextBox 5" id="5"/>
          <p:cNvSpPr txBox="true"/>
          <p:nvPr/>
        </p:nvSpPr>
        <p:spPr>
          <a:xfrm rot="0">
            <a:off x="731520" y="1209967"/>
            <a:ext cx="8183376" cy="1425575"/>
          </a:xfrm>
          <a:prstGeom prst="rect">
            <a:avLst/>
          </a:prstGeom>
        </p:spPr>
        <p:txBody>
          <a:bodyPr anchor="t" rtlCol="false" tIns="0" lIns="0" bIns="0" rIns="0">
            <a:spAutoFit/>
          </a:bodyPr>
          <a:lstStyle/>
          <a:p>
            <a:pPr algn="l" marL="0" indent="0" lvl="0">
              <a:lnSpc>
                <a:spcPts val="5499"/>
              </a:lnSpc>
            </a:pPr>
            <a:r>
              <a:rPr lang="en-US" sz="5499">
                <a:solidFill>
                  <a:srgbClr val="422F01"/>
                </a:solidFill>
                <a:latin typeface="Source Han Serif JP Bold"/>
              </a:rPr>
              <a:t>Simplified Argumentation</a:t>
            </a:r>
          </a:p>
        </p:txBody>
      </p:sp>
      <p:grpSp>
        <p:nvGrpSpPr>
          <p:cNvPr name="Group 6" id="6"/>
          <p:cNvGrpSpPr/>
          <p:nvPr/>
        </p:nvGrpSpPr>
        <p:grpSpPr>
          <a:xfrm rot="0">
            <a:off x="731520" y="2876923"/>
            <a:ext cx="5302447" cy="4162391"/>
            <a:chOff x="0" y="0"/>
            <a:chExt cx="10865375" cy="8529258"/>
          </a:xfrm>
        </p:grpSpPr>
        <p:sp>
          <p:nvSpPr>
            <p:cNvPr name="Freeform 7" id="7"/>
            <p:cNvSpPr/>
            <p:nvPr/>
          </p:nvSpPr>
          <p:spPr>
            <a:xfrm>
              <a:off x="92710" y="106680"/>
              <a:ext cx="10761235" cy="8409878"/>
            </a:xfrm>
            <a:custGeom>
              <a:avLst/>
              <a:gdLst/>
              <a:ahLst/>
              <a:cxnLst/>
              <a:rect r="r" b="b" t="t" l="l"/>
              <a:pathLst>
                <a:path h="8409878" w="10761235">
                  <a:moveTo>
                    <a:pt x="10734565" y="8220648"/>
                  </a:moveTo>
                  <a:cubicBezTo>
                    <a:pt x="10734565" y="8308278"/>
                    <a:pt x="10658365" y="8379398"/>
                    <a:pt x="10577085" y="8379398"/>
                  </a:cubicBezTo>
                  <a:lnTo>
                    <a:pt x="66040" y="8379398"/>
                  </a:lnTo>
                  <a:cubicBezTo>
                    <a:pt x="43180" y="8379398"/>
                    <a:pt x="20320" y="8374319"/>
                    <a:pt x="0" y="8365428"/>
                  </a:cubicBezTo>
                  <a:cubicBezTo>
                    <a:pt x="26670" y="8393369"/>
                    <a:pt x="63500" y="8409878"/>
                    <a:pt x="162715" y="8409878"/>
                  </a:cubicBezTo>
                  <a:lnTo>
                    <a:pt x="10615185" y="8409878"/>
                  </a:lnTo>
                  <a:cubicBezTo>
                    <a:pt x="10695195" y="8409878"/>
                    <a:pt x="10761235" y="8343838"/>
                    <a:pt x="10761235" y="8263828"/>
                  </a:cubicBezTo>
                  <a:lnTo>
                    <a:pt x="10761235" y="95250"/>
                  </a:lnTo>
                  <a:cubicBezTo>
                    <a:pt x="10761235" y="58420"/>
                    <a:pt x="10747265" y="25400"/>
                    <a:pt x="10725675" y="0"/>
                  </a:cubicBezTo>
                  <a:cubicBezTo>
                    <a:pt x="10732025" y="16510"/>
                    <a:pt x="10734565" y="34290"/>
                    <a:pt x="10734565" y="52070"/>
                  </a:cubicBezTo>
                  <a:lnTo>
                    <a:pt x="10734565" y="8220648"/>
                  </a:lnTo>
                  <a:lnTo>
                    <a:pt x="10734565" y="8220648"/>
                  </a:lnTo>
                  <a:close/>
                </a:path>
              </a:pathLst>
            </a:custGeom>
            <a:solidFill>
              <a:srgbClr val="6D592D"/>
            </a:solidFill>
          </p:spPr>
        </p:sp>
        <p:sp>
          <p:nvSpPr>
            <p:cNvPr name="Freeform 8" id="8"/>
            <p:cNvSpPr/>
            <p:nvPr/>
          </p:nvSpPr>
          <p:spPr>
            <a:xfrm>
              <a:off x="12700" y="12700"/>
              <a:ext cx="10800605" cy="8460678"/>
            </a:xfrm>
            <a:custGeom>
              <a:avLst/>
              <a:gdLst/>
              <a:ahLst/>
              <a:cxnLst/>
              <a:rect r="r" b="b" t="t" l="l"/>
              <a:pathLst>
                <a:path h="8460678" w="10800605">
                  <a:moveTo>
                    <a:pt x="146050" y="8460678"/>
                  </a:moveTo>
                  <a:lnTo>
                    <a:pt x="10654555" y="8460678"/>
                  </a:lnTo>
                  <a:cubicBezTo>
                    <a:pt x="10734565" y="8460678"/>
                    <a:pt x="10800605" y="8394638"/>
                    <a:pt x="10800605" y="8314628"/>
                  </a:cubicBezTo>
                  <a:lnTo>
                    <a:pt x="10800605" y="146050"/>
                  </a:lnTo>
                  <a:cubicBezTo>
                    <a:pt x="10800605" y="66040"/>
                    <a:pt x="10734565" y="0"/>
                    <a:pt x="10654555" y="0"/>
                  </a:cubicBezTo>
                  <a:lnTo>
                    <a:pt x="146050" y="0"/>
                  </a:lnTo>
                  <a:cubicBezTo>
                    <a:pt x="66040" y="0"/>
                    <a:pt x="0" y="66040"/>
                    <a:pt x="0" y="146050"/>
                  </a:cubicBezTo>
                  <a:lnTo>
                    <a:pt x="0" y="8314628"/>
                  </a:lnTo>
                  <a:cubicBezTo>
                    <a:pt x="0" y="8395908"/>
                    <a:pt x="66040" y="8460678"/>
                    <a:pt x="146050" y="8460678"/>
                  </a:cubicBezTo>
                  <a:close/>
                </a:path>
              </a:pathLst>
            </a:custGeom>
            <a:solidFill>
              <a:srgbClr val="FFFFFF"/>
            </a:solidFill>
          </p:spPr>
        </p:sp>
        <p:sp>
          <p:nvSpPr>
            <p:cNvPr name="Freeform 9" id="9"/>
            <p:cNvSpPr/>
            <p:nvPr/>
          </p:nvSpPr>
          <p:spPr>
            <a:xfrm>
              <a:off x="0" y="0"/>
              <a:ext cx="10865376" cy="8529258"/>
            </a:xfrm>
            <a:custGeom>
              <a:avLst/>
              <a:gdLst/>
              <a:ahLst/>
              <a:cxnLst/>
              <a:rect r="r" b="b" t="t" l="l"/>
              <a:pathLst>
                <a:path h="8529258" w="10865376">
                  <a:moveTo>
                    <a:pt x="10801876" y="74930"/>
                  </a:moveTo>
                  <a:cubicBezTo>
                    <a:pt x="10773935" y="30480"/>
                    <a:pt x="10724405" y="0"/>
                    <a:pt x="10667255" y="0"/>
                  </a:cubicBezTo>
                  <a:lnTo>
                    <a:pt x="158750" y="0"/>
                  </a:lnTo>
                  <a:cubicBezTo>
                    <a:pt x="71120" y="0"/>
                    <a:pt x="0" y="71120"/>
                    <a:pt x="0" y="158750"/>
                  </a:cubicBezTo>
                  <a:lnTo>
                    <a:pt x="0" y="8327328"/>
                  </a:lnTo>
                  <a:cubicBezTo>
                    <a:pt x="0" y="8379399"/>
                    <a:pt x="25400" y="8425118"/>
                    <a:pt x="63500" y="8454328"/>
                  </a:cubicBezTo>
                  <a:cubicBezTo>
                    <a:pt x="91440" y="8498778"/>
                    <a:pt x="140970" y="8529258"/>
                    <a:pt x="265835" y="8529258"/>
                  </a:cubicBezTo>
                  <a:lnTo>
                    <a:pt x="10706626" y="8529258"/>
                  </a:lnTo>
                  <a:cubicBezTo>
                    <a:pt x="10794255" y="8529258"/>
                    <a:pt x="10865376" y="8458138"/>
                    <a:pt x="10865376" y="8370508"/>
                  </a:cubicBezTo>
                  <a:lnTo>
                    <a:pt x="10865376" y="201930"/>
                  </a:lnTo>
                  <a:cubicBezTo>
                    <a:pt x="10865375" y="149860"/>
                    <a:pt x="10839975" y="104140"/>
                    <a:pt x="10801876" y="74930"/>
                  </a:cubicBezTo>
                  <a:close/>
                  <a:moveTo>
                    <a:pt x="12700" y="8327328"/>
                  </a:moveTo>
                  <a:lnTo>
                    <a:pt x="12700" y="158750"/>
                  </a:lnTo>
                  <a:cubicBezTo>
                    <a:pt x="12700" y="78740"/>
                    <a:pt x="78740" y="12700"/>
                    <a:pt x="158750" y="12700"/>
                  </a:cubicBezTo>
                  <a:lnTo>
                    <a:pt x="10667255" y="12700"/>
                  </a:lnTo>
                  <a:cubicBezTo>
                    <a:pt x="10747265" y="12700"/>
                    <a:pt x="10813305" y="78740"/>
                    <a:pt x="10813305" y="158750"/>
                  </a:cubicBezTo>
                  <a:lnTo>
                    <a:pt x="10813305" y="8327328"/>
                  </a:lnTo>
                  <a:cubicBezTo>
                    <a:pt x="10813305" y="8407338"/>
                    <a:pt x="10747265" y="8473378"/>
                    <a:pt x="10667255" y="8473378"/>
                  </a:cubicBezTo>
                  <a:lnTo>
                    <a:pt x="158750" y="8473378"/>
                  </a:lnTo>
                  <a:cubicBezTo>
                    <a:pt x="78740" y="8473378"/>
                    <a:pt x="12700" y="8408608"/>
                    <a:pt x="12700" y="8327328"/>
                  </a:cubicBezTo>
                  <a:close/>
                  <a:moveTo>
                    <a:pt x="10853945" y="8370508"/>
                  </a:moveTo>
                  <a:cubicBezTo>
                    <a:pt x="10853945" y="8450518"/>
                    <a:pt x="10786635" y="8516558"/>
                    <a:pt x="10706626" y="8516558"/>
                  </a:cubicBezTo>
                  <a:lnTo>
                    <a:pt x="265835" y="8516558"/>
                  </a:lnTo>
                  <a:cubicBezTo>
                    <a:pt x="157480" y="8516558"/>
                    <a:pt x="120650" y="8500048"/>
                    <a:pt x="93980" y="8472108"/>
                  </a:cubicBezTo>
                  <a:cubicBezTo>
                    <a:pt x="114300" y="8480998"/>
                    <a:pt x="135890" y="8486078"/>
                    <a:pt x="160020" y="8486078"/>
                  </a:cubicBezTo>
                  <a:lnTo>
                    <a:pt x="10668526" y="8486078"/>
                  </a:lnTo>
                  <a:cubicBezTo>
                    <a:pt x="10756155" y="8486078"/>
                    <a:pt x="10827276" y="8414958"/>
                    <a:pt x="10827276" y="8327328"/>
                  </a:cubicBezTo>
                  <a:lnTo>
                    <a:pt x="10827276" y="158750"/>
                  </a:lnTo>
                  <a:cubicBezTo>
                    <a:pt x="10827276" y="140970"/>
                    <a:pt x="10823465" y="123190"/>
                    <a:pt x="10818385" y="106680"/>
                  </a:cubicBezTo>
                  <a:cubicBezTo>
                    <a:pt x="10839976" y="132080"/>
                    <a:pt x="10853945" y="165100"/>
                    <a:pt x="10853945" y="201930"/>
                  </a:cubicBezTo>
                  <a:lnTo>
                    <a:pt x="10853945" y="8370508"/>
                  </a:lnTo>
                  <a:cubicBezTo>
                    <a:pt x="10853945" y="8370508"/>
                    <a:pt x="10853945" y="8370508"/>
                    <a:pt x="10853945" y="8370508"/>
                  </a:cubicBezTo>
                  <a:close/>
                </a:path>
              </a:pathLst>
            </a:custGeom>
            <a:solidFill>
              <a:srgbClr val="6D592D"/>
            </a:solidFill>
          </p:spPr>
        </p:sp>
      </p:grpSp>
      <p:sp>
        <p:nvSpPr>
          <p:cNvPr name="TextBox 10" id="10"/>
          <p:cNvSpPr txBox="true"/>
          <p:nvPr/>
        </p:nvSpPr>
        <p:spPr>
          <a:xfrm rot="0">
            <a:off x="812886" y="2780704"/>
            <a:ext cx="5139716" cy="4240530"/>
          </a:xfrm>
          <a:prstGeom prst="rect">
            <a:avLst/>
          </a:prstGeom>
        </p:spPr>
        <p:txBody>
          <a:bodyPr anchor="t" rtlCol="false" tIns="0" lIns="0" bIns="0" rIns="0">
            <a:spAutoFit/>
          </a:bodyPr>
          <a:lstStyle/>
          <a:p>
            <a:pPr>
              <a:lnSpc>
                <a:spcPts val="3780"/>
              </a:lnSpc>
            </a:pPr>
            <a:r>
              <a:rPr lang="en-US" sz="2100">
                <a:solidFill>
                  <a:srgbClr val="000000"/>
                </a:solidFill>
                <a:latin typeface="Source Serif Pro Bold"/>
              </a:rPr>
              <a:t>Premise 1: </a:t>
            </a:r>
            <a:r>
              <a:rPr lang="en-US" sz="2100">
                <a:solidFill>
                  <a:srgbClr val="000000"/>
                </a:solidFill>
                <a:latin typeface="Source Serif Pro"/>
              </a:rPr>
              <a:t>Forcing someone to do something they do not want to do that they have every right not to do is immoral*</a:t>
            </a:r>
          </a:p>
          <a:p>
            <a:pPr>
              <a:lnSpc>
                <a:spcPts val="3780"/>
              </a:lnSpc>
            </a:pPr>
            <a:r>
              <a:rPr lang="en-US" sz="2100">
                <a:solidFill>
                  <a:srgbClr val="000000"/>
                </a:solidFill>
                <a:latin typeface="Source Serif Pro Bold"/>
              </a:rPr>
              <a:t>Premise 2: </a:t>
            </a:r>
            <a:r>
              <a:rPr lang="en-US" sz="2100">
                <a:solidFill>
                  <a:srgbClr val="000000"/>
                </a:solidFill>
                <a:latin typeface="Source Serif Pro"/>
              </a:rPr>
              <a:t>Humans deserve rights and moral consideration</a:t>
            </a:r>
          </a:p>
          <a:p>
            <a:pPr>
              <a:lnSpc>
                <a:spcPts val="3780"/>
              </a:lnSpc>
            </a:pPr>
            <a:r>
              <a:rPr lang="en-US" sz="2100">
                <a:solidFill>
                  <a:srgbClr val="000000"/>
                </a:solidFill>
                <a:latin typeface="Source Serif Pro Bold"/>
              </a:rPr>
              <a:t>Premise 3:  </a:t>
            </a:r>
            <a:r>
              <a:rPr lang="en-US" sz="2100">
                <a:solidFill>
                  <a:srgbClr val="000000"/>
                </a:solidFill>
                <a:latin typeface="Source Serif Pro"/>
              </a:rPr>
              <a:t>Criminals deserve to be treated as humans, they are deserving of rights and moral consideration</a:t>
            </a:r>
          </a:p>
          <a:p>
            <a:pPr algn="l" marL="0" indent="0" lvl="0">
              <a:lnSpc>
                <a:spcPts val="3780"/>
              </a:lnSpc>
            </a:pPr>
            <a:r>
              <a:rPr lang="en-US" sz="2100">
                <a:solidFill>
                  <a:srgbClr val="000000"/>
                </a:solidFill>
                <a:latin typeface="Source Serif Pro Bold"/>
              </a:rPr>
              <a:t>Conclusion: </a:t>
            </a:r>
            <a:r>
              <a:rPr lang="en-US" sz="2100">
                <a:solidFill>
                  <a:srgbClr val="000000"/>
                </a:solidFill>
                <a:latin typeface="Source Serif Pro"/>
              </a:rPr>
              <a:t>Penal labor is immoral</a:t>
            </a:r>
          </a:p>
        </p:txBody>
      </p:sp>
      <p:grpSp>
        <p:nvGrpSpPr>
          <p:cNvPr name="Group 11" id="11"/>
          <p:cNvGrpSpPr/>
          <p:nvPr/>
        </p:nvGrpSpPr>
        <p:grpSpPr>
          <a:xfrm rot="0">
            <a:off x="6033967" y="5483956"/>
            <a:ext cx="4594736" cy="2276680"/>
            <a:chOff x="0" y="0"/>
            <a:chExt cx="4589780" cy="4578350"/>
          </a:xfrm>
        </p:grpSpPr>
        <p:sp>
          <p:nvSpPr>
            <p:cNvPr name="Freeform 12" id="12"/>
            <p:cNvSpPr/>
            <p:nvPr/>
          </p:nvSpPr>
          <p:spPr>
            <a:xfrm>
              <a:off x="985636" y="452712"/>
              <a:ext cx="10261413" cy="5056956"/>
            </a:xfrm>
            <a:custGeom>
              <a:avLst/>
              <a:gdLst/>
              <a:ahLst/>
              <a:cxnLst/>
              <a:rect r="r" b="b" t="t" l="l"/>
              <a:pathLst>
                <a:path h="5056956" w="10261413">
                  <a:moveTo>
                    <a:pt x="87762" y="301807"/>
                  </a:moveTo>
                  <a:lnTo>
                    <a:pt x="87762" y="251506"/>
                  </a:lnTo>
                  <a:cubicBezTo>
                    <a:pt x="199152" y="251506"/>
                    <a:pt x="290290" y="206235"/>
                    <a:pt x="290290" y="150903"/>
                  </a:cubicBezTo>
                  <a:cubicBezTo>
                    <a:pt x="290290" y="95572"/>
                    <a:pt x="199152" y="50301"/>
                    <a:pt x="87762" y="50301"/>
                  </a:cubicBezTo>
                  <a:lnTo>
                    <a:pt x="87762" y="0"/>
                  </a:lnTo>
                  <a:cubicBezTo>
                    <a:pt x="256535" y="0"/>
                    <a:pt x="391553" y="67068"/>
                    <a:pt x="391553" y="150903"/>
                  </a:cubicBezTo>
                  <a:cubicBezTo>
                    <a:pt x="391553" y="234739"/>
                    <a:pt x="256535" y="301807"/>
                    <a:pt x="87762" y="301807"/>
                  </a:cubicBezTo>
                  <a:close/>
                  <a:moveTo>
                    <a:pt x="5400743" y="174377"/>
                  </a:moveTo>
                  <a:lnTo>
                    <a:pt x="5400743" y="124076"/>
                  </a:lnTo>
                  <a:lnTo>
                    <a:pt x="4793159" y="124076"/>
                  </a:lnTo>
                  <a:lnTo>
                    <a:pt x="4793159" y="174377"/>
                  </a:lnTo>
                  <a:lnTo>
                    <a:pt x="5400743" y="174377"/>
                  </a:lnTo>
                  <a:close/>
                  <a:moveTo>
                    <a:pt x="5096951" y="5056956"/>
                  </a:moveTo>
                  <a:cubicBezTo>
                    <a:pt x="5265724" y="5056956"/>
                    <a:pt x="5400743" y="4989888"/>
                    <a:pt x="5400743" y="4906052"/>
                  </a:cubicBezTo>
                  <a:lnTo>
                    <a:pt x="5299479" y="4906052"/>
                  </a:lnTo>
                  <a:cubicBezTo>
                    <a:pt x="5299479" y="4961383"/>
                    <a:pt x="5208341" y="5006655"/>
                    <a:pt x="5096951" y="5006655"/>
                  </a:cubicBezTo>
                  <a:cubicBezTo>
                    <a:pt x="4985561" y="5006655"/>
                    <a:pt x="4894423" y="4961383"/>
                    <a:pt x="4894423" y="4906052"/>
                  </a:cubicBezTo>
                  <a:lnTo>
                    <a:pt x="4793159" y="4906052"/>
                  </a:lnTo>
                  <a:cubicBezTo>
                    <a:pt x="4793159" y="4988211"/>
                    <a:pt x="4928178" y="5056956"/>
                    <a:pt x="5096951" y="5056956"/>
                  </a:cubicBezTo>
                  <a:close/>
                  <a:moveTo>
                    <a:pt x="2514720" y="3770920"/>
                  </a:moveTo>
                  <a:cubicBezTo>
                    <a:pt x="2514720" y="3854755"/>
                    <a:pt x="2649739" y="3921823"/>
                    <a:pt x="2818512" y="3921823"/>
                  </a:cubicBezTo>
                  <a:lnTo>
                    <a:pt x="2818512" y="3871522"/>
                  </a:lnTo>
                  <a:cubicBezTo>
                    <a:pt x="2707122" y="3871522"/>
                    <a:pt x="2615984" y="3826251"/>
                    <a:pt x="2615984" y="3770920"/>
                  </a:cubicBezTo>
                  <a:cubicBezTo>
                    <a:pt x="2615984" y="3715588"/>
                    <a:pt x="2707122" y="3670317"/>
                    <a:pt x="2818512" y="3670317"/>
                  </a:cubicBezTo>
                  <a:lnTo>
                    <a:pt x="2818512" y="3620016"/>
                  </a:lnTo>
                  <a:cubicBezTo>
                    <a:pt x="2653115" y="3620016"/>
                    <a:pt x="2514720" y="3688761"/>
                    <a:pt x="2514720" y="3770920"/>
                  </a:cubicBezTo>
                  <a:close/>
                  <a:moveTo>
                    <a:pt x="428684" y="2686088"/>
                  </a:moveTo>
                  <a:lnTo>
                    <a:pt x="499568" y="2649201"/>
                  </a:lnTo>
                  <a:lnTo>
                    <a:pt x="70884" y="2436259"/>
                  </a:lnTo>
                  <a:lnTo>
                    <a:pt x="0" y="2471470"/>
                  </a:lnTo>
                  <a:lnTo>
                    <a:pt x="428684" y="2686088"/>
                  </a:lnTo>
                  <a:close/>
                  <a:moveTo>
                    <a:pt x="10261412" y="1389992"/>
                  </a:moveTo>
                  <a:lnTo>
                    <a:pt x="10261412" y="1339691"/>
                  </a:lnTo>
                  <a:lnTo>
                    <a:pt x="9653829" y="1339691"/>
                  </a:lnTo>
                  <a:lnTo>
                    <a:pt x="9653829" y="1389992"/>
                  </a:lnTo>
                  <a:lnTo>
                    <a:pt x="10261412" y="1389992"/>
                  </a:lnTo>
                  <a:close/>
                  <a:moveTo>
                    <a:pt x="9805725" y="2570396"/>
                  </a:moveTo>
                  <a:cubicBezTo>
                    <a:pt x="9805725" y="2654231"/>
                    <a:pt x="9940743" y="2721299"/>
                    <a:pt x="10109516" y="2721299"/>
                  </a:cubicBezTo>
                  <a:lnTo>
                    <a:pt x="10109516" y="2670998"/>
                  </a:lnTo>
                  <a:cubicBezTo>
                    <a:pt x="9998126" y="2670998"/>
                    <a:pt x="9906988" y="2625727"/>
                    <a:pt x="9906988" y="2570396"/>
                  </a:cubicBezTo>
                  <a:cubicBezTo>
                    <a:pt x="9906988" y="2515064"/>
                    <a:pt x="9998126" y="2469793"/>
                    <a:pt x="10109516" y="2469793"/>
                  </a:cubicBezTo>
                  <a:lnTo>
                    <a:pt x="10109516" y="2419492"/>
                  </a:lnTo>
                  <a:cubicBezTo>
                    <a:pt x="9944118" y="2419492"/>
                    <a:pt x="9805725" y="2486560"/>
                    <a:pt x="9805725" y="2570396"/>
                  </a:cubicBezTo>
                  <a:close/>
                  <a:moveTo>
                    <a:pt x="5242096" y="1359811"/>
                  </a:moveTo>
                  <a:cubicBezTo>
                    <a:pt x="5242096" y="1275976"/>
                    <a:pt x="5107077" y="1208907"/>
                    <a:pt x="4938304" y="1208907"/>
                  </a:cubicBezTo>
                  <a:lnTo>
                    <a:pt x="4938304" y="1259209"/>
                  </a:lnTo>
                  <a:cubicBezTo>
                    <a:pt x="5049694" y="1259209"/>
                    <a:pt x="5140832" y="1304480"/>
                    <a:pt x="5140832" y="1359811"/>
                  </a:cubicBezTo>
                  <a:cubicBezTo>
                    <a:pt x="5140832" y="1415143"/>
                    <a:pt x="5049694" y="1460414"/>
                    <a:pt x="4938304" y="1460414"/>
                  </a:cubicBezTo>
                  <a:lnTo>
                    <a:pt x="4938304" y="1510715"/>
                  </a:lnTo>
                  <a:cubicBezTo>
                    <a:pt x="5107077" y="1510715"/>
                    <a:pt x="5242096" y="1441970"/>
                    <a:pt x="5242096" y="1359811"/>
                  </a:cubicBezTo>
                  <a:close/>
                  <a:moveTo>
                    <a:pt x="2713873" y="1205554"/>
                  </a:moveTo>
                  <a:lnTo>
                    <a:pt x="2612609" y="1205554"/>
                  </a:lnTo>
                  <a:lnTo>
                    <a:pt x="2612609" y="1507362"/>
                  </a:lnTo>
                  <a:lnTo>
                    <a:pt x="2713873" y="1507362"/>
                  </a:lnTo>
                  <a:lnTo>
                    <a:pt x="2713873" y="1205554"/>
                  </a:lnTo>
                  <a:close/>
                  <a:moveTo>
                    <a:pt x="5397367" y="2590516"/>
                  </a:moveTo>
                  <a:lnTo>
                    <a:pt x="5397367" y="2540215"/>
                  </a:lnTo>
                  <a:lnTo>
                    <a:pt x="4789784" y="2540215"/>
                  </a:lnTo>
                  <a:lnTo>
                    <a:pt x="4789784" y="2590516"/>
                  </a:lnTo>
                  <a:lnTo>
                    <a:pt x="5397367" y="2590516"/>
                  </a:lnTo>
                  <a:close/>
                  <a:moveTo>
                    <a:pt x="10261412" y="5003301"/>
                  </a:moveTo>
                  <a:lnTo>
                    <a:pt x="10261412" y="4953000"/>
                  </a:lnTo>
                  <a:lnTo>
                    <a:pt x="9653829" y="4953000"/>
                  </a:lnTo>
                  <a:lnTo>
                    <a:pt x="9653829" y="5003301"/>
                  </a:lnTo>
                  <a:lnTo>
                    <a:pt x="10261412" y="5003301"/>
                  </a:lnTo>
                  <a:close/>
                </a:path>
              </a:pathLst>
            </a:custGeom>
            <a:solidFill>
              <a:srgbClr val="EBC676"/>
            </a:solidFill>
          </p:spPr>
        </p:sp>
        <p:sp>
          <p:nvSpPr>
            <p:cNvPr name="Freeform 13" id="13"/>
            <p:cNvSpPr/>
            <p:nvPr/>
          </p:nvSpPr>
          <p:spPr>
            <a:xfrm>
              <a:off x="911375" y="452712"/>
              <a:ext cx="10281665" cy="5130732"/>
            </a:xfrm>
            <a:custGeom>
              <a:avLst/>
              <a:gdLst/>
              <a:ahLst/>
              <a:cxnLst/>
              <a:rect r="r" b="b" t="t" l="l"/>
              <a:pathLst>
                <a:path h="5130732" w="10281665">
                  <a:moveTo>
                    <a:pt x="10082514" y="3925177"/>
                  </a:moveTo>
                  <a:lnTo>
                    <a:pt x="9981249" y="3925177"/>
                  </a:lnTo>
                  <a:lnTo>
                    <a:pt x="9981249" y="3623369"/>
                  </a:lnTo>
                  <a:lnTo>
                    <a:pt x="10082514" y="3623369"/>
                  </a:lnTo>
                  <a:lnTo>
                    <a:pt x="10082514" y="3925177"/>
                  </a:lnTo>
                  <a:close/>
                  <a:moveTo>
                    <a:pt x="2788134" y="0"/>
                  </a:moveTo>
                  <a:lnTo>
                    <a:pt x="2686870" y="0"/>
                  </a:lnTo>
                  <a:lnTo>
                    <a:pt x="2686870" y="301807"/>
                  </a:lnTo>
                  <a:lnTo>
                    <a:pt x="2788134" y="301807"/>
                  </a:lnTo>
                  <a:lnTo>
                    <a:pt x="2788134" y="0"/>
                  </a:lnTo>
                  <a:close/>
                  <a:moveTo>
                    <a:pt x="141770" y="1488918"/>
                  </a:moveTo>
                  <a:lnTo>
                    <a:pt x="70885" y="1453707"/>
                  </a:lnTo>
                  <a:lnTo>
                    <a:pt x="499569" y="1240765"/>
                  </a:lnTo>
                  <a:lnTo>
                    <a:pt x="570454" y="1275976"/>
                  </a:lnTo>
                  <a:lnTo>
                    <a:pt x="141770" y="1488918"/>
                  </a:lnTo>
                  <a:close/>
                  <a:moveTo>
                    <a:pt x="7338260" y="60361"/>
                  </a:moveTo>
                  <a:lnTo>
                    <a:pt x="7409145" y="25150"/>
                  </a:lnTo>
                  <a:lnTo>
                    <a:pt x="7837829" y="238092"/>
                  </a:lnTo>
                  <a:lnTo>
                    <a:pt x="7766944" y="273303"/>
                  </a:lnTo>
                  <a:lnTo>
                    <a:pt x="7338260" y="60361"/>
                  </a:lnTo>
                  <a:close/>
                  <a:moveTo>
                    <a:pt x="7905339" y="1433586"/>
                  </a:moveTo>
                  <a:lnTo>
                    <a:pt x="7804074" y="1433586"/>
                  </a:lnTo>
                  <a:cubicBezTo>
                    <a:pt x="7804074" y="1378255"/>
                    <a:pt x="7712937" y="1332984"/>
                    <a:pt x="7601546" y="1332984"/>
                  </a:cubicBezTo>
                  <a:cubicBezTo>
                    <a:pt x="7490156" y="1332984"/>
                    <a:pt x="7399019" y="1378255"/>
                    <a:pt x="7399019" y="1433586"/>
                  </a:cubicBezTo>
                  <a:lnTo>
                    <a:pt x="7297755" y="1433586"/>
                  </a:lnTo>
                  <a:cubicBezTo>
                    <a:pt x="7297755" y="1349751"/>
                    <a:pt x="7432774" y="1282682"/>
                    <a:pt x="7601546" y="1282682"/>
                  </a:cubicBezTo>
                  <a:cubicBezTo>
                    <a:pt x="7766944" y="1282682"/>
                    <a:pt x="7905339" y="1351427"/>
                    <a:pt x="7905339" y="1433586"/>
                  </a:cubicBezTo>
                  <a:close/>
                  <a:moveTo>
                    <a:pt x="5009190" y="3908410"/>
                  </a:moveTo>
                  <a:lnTo>
                    <a:pt x="4938305" y="3873199"/>
                  </a:lnTo>
                  <a:lnTo>
                    <a:pt x="5366989" y="3660257"/>
                  </a:lnTo>
                  <a:lnTo>
                    <a:pt x="5437873" y="3695468"/>
                  </a:lnTo>
                  <a:lnTo>
                    <a:pt x="5009190" y="3908410"/>
                  </a:lnTo>
                  <a:close/>
                  <a:moveTo>
                    <a:pt x="351049" y="3923500"/>
                  </a:moveTo>
                  <a:lnTo>
                    <a:pt x="249785" y="3923500"/>
                  </a:lnTo>
                  <a:lnTo>
                    <a:pt x="249785" y="3621692"/>
                  </a:lnTo>
                  <a:lnTo>
                    <a:pt x="351049" y="3621692"/>
                  </a:lnTo>
                  <a:lnTo>
                    <a:pt x="351049" y="3923500"/>
                  </a:lnTo>
                  <a:close/>
                  <a:moveTo>
                    <a:pt x="7648803" y="5130731"/>
                  </a:moveTo>
                  <a:lnTo>
                    <a:pt x="7547539" y="5130731"/>
                  </a:lnTo>
                  <a:lnTo>
                    <a:pt x="7547539" y="4828923"/>
                  </a:lnTo>
                  <a:lnTo>
                    <a:pt x="7648803" y="4828923"/>
                  </a:lnTo>
                  <a:lnTo>
                    <a:pt x="7648803" y="5130731"/>
                  </a:lnTo>
                  <a:close/>
                  <a:moveTo>
                    <a:pt x="607584" y="5055279"/>
                  </a:moveTo>
                  <a:lnTo>
                    <a:pt x="506320" y="5055279"/>
                  </a:lnTo>
                  <a:cubicBezTo>
                    <a:pt x="506320" y="4999948"/>
                    <a:pt x="415182" y="4954677"/>
                    <a:pt x="303792" y="4954677"/>
                  </a:cubicBezTo>
                  <a:cubicBezTo>
                    <a:pt x="192402" y="4954677"/>
                    <a:pt x="101264" y="4999948"/>
                    <a:pt x="101264" y="5055279"/>
                  </a:cubicBezTo>
                  <a:lnTo>
                    <a:pt x="0" y="5055279"/>
                  </a:lnTo>
                  <a:cubicBezTo>
                    <a:pt x="0" y="4971444"/>
                    <a:pt x="135019" y="4904375"/>
                    <a:pt x="303792" y="4904375"/>
                  </a:cubicBezTo>
                  <a:cubicBezTo>
                    <a:pt x="472565" y="4904375"/>
                    <a:pt x="607584" y="4971444"/>
                    <a:pt x="607584" y="5055279"/>
                  </a:cubicBezTo>
                  <a:close/>
                  <a:moveTo>
                    <a:pt x="9852981" y="274980"/>
                  </a:moveTo>
                  <a:lnTo>
                    <a:pt x="9782096" y="239769"/>
                  </a:lnTo>
                  <a:lnTo>
                    <a:pt x="10210780" y="26827"/>
                  </a:lnTo>
                  <a:lnTo>
                    <a:pt x="10281665" y="62038"/>
                  </a:lnTo>
                  <a:lnTo>
                    <a:pt x="9852981" y="274980"/>
                  </a:lnTo>
                  <a:close/>
                  <a:moveTo>
                    <a:pt x="2551852" y="5110610"/>
                  </a:moveTo>
                  <a:lnTo>
                    <a:pt x="2480967" y="5075399"/>
                  </a:lnTo>
                  <a:lnTo>
                    <a:pt x="2909651" y="4862457"/>
                  </a:lnTo>
                  <a:lnTo>
                    <a:pt x="2980536" y="4897668"/>
                  </a:lnTo>
                  <a:lnTo>
                    <a:pt x="2551852" y="5110610"/>
                  </a:lnTo>
                  <a:close/>
                  <a:moveTo>
                    <a:pt x="7409145" y="2694472"/>
                  </a:moveTo>
                  <a:lnTo>
                    <a:pt x="7338260" y="2659261"/>
                  </a:lnTo>
                  <a:lnTo>
                    <a:pt x="7766944" y="2446319"/>
                  </a:lnTo>
                  <a:lnTo>
                    <a:pt x="7837829" y="2481530"/>
                  </a:lnTo>
                  <a:lnTo>
                    <a:pt x="7409145" y="2694472"/>
                  </a:lnTo>
                  <a:close/>
                  <a:moveTo>
                    <a:pt x="2433710" y="2489913"/>
                  </a:moveTo>
                  <a:lnTo>
                    <a:pt x="2534974" y="2489913"/>
                  </a:lnTo>
                  <a:cubicBezTo>
                    <a:pt x="2534974" y="2545245"/>
                    <a:pt x="2626112" y="2590516"/>
                    <a:pt x="2737502" y="2590516"/>
                  </a:cubicBezTo>
                  <a:cubicBezTo>
                    <a:pt x="2848892" y="2590516"/>
                    <a:pt x="2940030" y="2545245"/>
                    <a:pt x="2940030" y="2489913"/>
                  </a:cubicBezTo>
                  <a:lnTo>
                    <a:pt x="3041294" y="2489913"/>
                  </a:lnTo>
                  <a:cubicBezTo>
                    <a:pt x="3041294" y="2573749"/>
                    <a:pt x="2906275" y="2640817"/>
                    <a:pt x="2737502" y="2640817"/>
                  </a:cubicBezTo>
                  <a:cubicBezTo>
                    <a:pt x="2572104" y="2640817"/>
                    <a:pt x="2433710" y="2573749"/>
                    <a:pt x="2433710" y="2489913"/>
                  </a:cubicBezTo>
                  <a:close/>
                  <a:moveTo>
                    <a:pt x="7905339" y="3846371"/>
                  </a:moveTo>
                  <a:lnTo>
                    <a:pt x="7804074" y="3846371"/>
                  </a:lnTo>
                  <a:cubicBezTo>
                    <a:pt x="7804074" y="3791040"/>
                    <a:pt x="7712937" y="3745769"/>
                    <a:pt x="7601546" y="3745769"/>
                  </a:cubicBezTo>
                  <a:cubicBezTo>
                    <a:pt x="7490156" y="3745769"/>
                    <a:pt x="7399019" y="3791040"/>
                    <a:pt x="7399019" y="3846371"/>
                  </a:cubicBezTo>
                  <a:lnTo>
                    <a:pt x="7297755" y="3846371"/>
                  </a:lnTo>
                  <a:cubicBezTo>
                    <a:pt x="7297755" y="3762536"/>
                    <a:pt x="7432774" y="3695468"/>
                    <a:pt x="7601546" y="3695468"/>
                  </a:cubicBezTo>
                  <a:cubicBezTo>
                    <a:pt x="7770320" y="3695468"/>
                    <a:pt x="7905339" y="3764213"/>
                    <a:pt x="7905339" y="3846371"/>
                  </a:cubicBezTo>
                  <a:close/>
                </a:path>
              </a:pathLst>
            </a:custGeom>
            <a:solidFill>
              <a:srgbClr val="6D592D"/>
            </a:solidFill>
          </p:spPr>
        </p:sp>
      </p:grpSp>
      <p:pic>
        <p:nvPicPr>
          <p:cNvPr name="Picture 14" id="1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444778" y="6741716"/>
            <a:ext cx="573484" cy="573484"/>
          </a:xfrm>
          <a:prstGeom prst="rect">
            <a:avLst/>
          </a:prstGeom>
        </p:spPr>
      </p:pic>
      <p:pic>
        <p:nvPicPr>
          <p:cNvPr name="Picture 15" id="1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359366">
            <a:off x="7462872" y="2207386"/>
            <a:ext cx="260285" cy="730624"/>
          </a:xfrm>
          <a:prstGeom prst="rect">
            <a:avLst/>
          </a:prstGeom>
        </p:spPr>
      </p:pic>
      <p:grpSp>
        <p:nvGrpSpPr>
          <p:cNvPr name="Group 16" id="16"/>
          <p:cNvGrpSpPr/>
          <p:nvPr/>
        </p:nvGrpSpPr>
        <p:grpSpPr>
          <a:xfrm rot="0">
            <a:off x="7593015" y="731520"/>
            <a:ext cx="1589460" cy="472148"/>
            <a:chOff x="0" y="0"/>
            <a:chExt cx="6442998" cy="1913890"/>
          </a:xfrm>
        </p:grpSpPr>
        <p:sp>
          <p:nvSpPr>
            <p:cNvPr name="Freeform 17" id="17"/>
            <p:cNvSpPr/>
            <p:nvPr/>
          </p:nvSpPr>
          <p:spPr>
            <a:xfrm>
              <a:off x="0" y="0"/>
              <a:ext cx="6442999" cy="1913890"/>
            </a:xfrm>
            <a:custGeom>
              <a:avLst/>
              <a:gdLst/>
              <a:ahLst/>
              <a:cxnLst/>
              <a:rect r="r" b="b" t="t" l="l"/>
              <a:pathLst>
                <a:path h="1913890" w="6442999">
                  <a:moveTo>
                    <a:pt x="6442999" y="956945"/>
                  </a:moveTo>
                  <a:lnTo>
                    <a:pt x="6442999" y="956945"/>
                  </a:lnTo>
                  <a:cubicBezTo>
                    <a:pt x="6442999" y="1485392"/>
                    <a:pt x="6014627" y="1913890"/>
                    <a:pt x="5486054" y="1913890"/>
                  </a:cubicBezTo>
                  <a:lnTo>
                    <a:pt x="956945" y="1913890"/>
                  </a:lnTo>
                  <a:cubicBezTo>
                    <a:pt x="428371" y="1913890"/>
                    <a:pt x="0" y="1485392"/>
                    <a:pt x="0" y="956945"/>
                  </a:cubicBezTo>
                  <a:lnTo>
                    <a:pt x="0" y="956945"/>
                  </a:lnTo>
                  <a:cubicBezTo>
                    <a:pt x="0" y="428371"/>
                    <a:pt x="428371" y="0"/>
                    <a:pt x="956945" y="0"/>
                  </a:cubicBezTo>
                  <a:lnTo>
                    <a:pt x="5486053" y="0"/>
                  </a:lnTo>
                  <a:cubicBezTo>
                    <a:pt x="6014501" y="0"/>
                    <a:pt x="6442999" y="428371"/>
                    <a:pt x="6442999" y="956945"/>
                  </a:cubicBezTo>
                  <a:close/>
                </a:path>
              </a:pathLst>
            </a:custGeom>
            <a:solidFill>
              <a:srgbClr val="6D592D"/>
            </a:solidFill>
          </p:spPr>
        </p:sp>
      </p:grpSp>
      <p:pic>
        <p:nvPicPr>
          <p:cNvPr name="Picture 18" id="18"/>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6442193" y="2635542"/>
            <a:ext cx="3311407" cy="2926080"/>
          </a:xfrm>
          <a:prstGeom prst="rect">
            <a:avLst/>
          </a:prstGeom>
        </p:spPr>
      </p:pic>
      <p:sp>
        <p:nvSpPr>
          <p:cNvPr name="TextBox 19" id="19"/>
          <p:cNvSpPr txBox="true"/>
          <p:nvPr/>
        </p:nvSpPr>
        <p:spPr>
          <a:xfrm rot="0">
            <a:off x="7860593" y="872344"/>
            <a:ext cx="1054302" cy="190500"/>
          </a:xfrm>
          <a:prstGeom prst="rect">
            <a:avLst/>
          </a:prstGeom>
        </p:spPr>
        <p:txBody>
          <a:bodyPr anchor="t" rtlCol="false" tIns="0" lIns="0" bIns="0" rIns="0">
            <a:spAutoFit/>
          </a:bodyPr>
          <a:lstStyle/>
          <a:p>
            <a:pPr algn="ctr" marL="0" indent="0" lvl="0">
              <a:lnSpc>
                <a:spcPts val="1556"/>
              </a:lnSpc>
            </a:pPr>
            <a:r>
              <a:rPr lang="en-US" u="none" sz="1296">
                <a:solidFill>
                  <a:srgbClr val="FFFAF5"/>
                </a:solidFill>
                <a:latin typeface="Source Serif Pro Bold"/>
              </a:rPr>
              <a:t>Page 1</a:t>
            </a:r>
          </a:p>
        </p:txBody>
      </p:sp>
      <p:sp>
        <p:nvSpPr>
          <p:cNvPr name="TextBox 20" id="20"/>
          <p:cNvSpPr txBox="true"/>
          <p:nvPr/>
        </p:nvSpPr>
        <p:spPr>
          <a:xfrm rot="0">
            <a:off x="1300375" y="4031907"/>
            <a:ext cx="4164737" cy="235347"/>
          </a:xfrm>
          <a:prstGeom prst="rect">
            <a:avLst/>
          </a:prstGeom>
        </p:spPr>
        <p:txBody>
          <a:bodyPr anchor="t" rtlCol="false" tIns="0" lIns="0" bIns="0" rIns="0">
            <a:spAutoFit/>
          </a:bodyPr>
          <a:lstStyle/>
          <a:p>
            <a:pPr algn="l" marL="0" indent="0" lvl="0">
              <a:lnSpc>
                <a:spcPts val="2090"/>
              </a:lnSpc>
            </a:pPr>
            <a:r>
              <a:rPr lang="en-US" sz="1161">
                <a:solidFill>
                  <a:srgbClr val="000000"/>
                </a:solidFill>
                <a:latin typeface="Source Serif Pro Bold"/>
              </a:rPr>
              <a:t>*Forcing someone not to harm another etc. is not immoral</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6D592D"/>
        </a:solidFill>
      </p:bgPr>
    </p:bg>
    <p:spTree>
      <p:nvGrpSpPr>
        <p:cNvPr id="1" name=""/>
        <p:cNvGrpSpPr/>
        <p:nvPr/>
      </p:nvGrpSpPr>
      <p:grpSpPr>
        <a:xfrm>
          <a:off x="0" y="0"/>
          <a:ext cx="0" cy="0"/>
          <a:chOff x="0" y="0"/>
          <a:chExt cx="0" cy="0"/>
        </a:xfrm>
      </p:grpSpPr>
      <p:grpSp>
        <p:nvGrpSpPr>
          <p:cNvPr name="Group 2" id="2"/>
          <p:cNvGrpSpPr/>
          <p:nvPr/>
        </p:nvGrpSpPr>
        <p:grpSpPr>
          <a:xfrm rot="0">
            <a:off x="348966" y="2079805"/>
            <a:ext cx="9047745" cy="4966992"/>
            <a:chOff x="0" y="0"/>
            <a:chExt cx="14194848" cy="7792626"/>
          </a:xfrm>
        </p:grpSpPr>
        <p:sp>
          <p:nvSpPr>
            <p:cNvPr name="Freeform 3" id="3"/>
            <p:cNvSpPr/>
            <p:nvPr/>
          </p:nvSpPr>
          <p:spPr>
            <a:xfrm>
              <a:off x="92710" y="106680"/>
              <a:ext cx="14090708" cy="7673246"/>
            </a:xfrm>
            <a:custGeom>
              <a:avLst/>
              <a:gdLst/>
              <a:ahLst/>
              <a:cxnLst/>
              <a:rect r="r" b="b" t="t" l="l"/>
              <a:pathLst>
                <a:path h="7673246" w="14090708">
                  <a:moveTo>
                    <a:pt x="14064038" y="7484016"/>
                  </a:moveTo>
                  <a:cubicBezTo>
                    <a:pt x="14064038" y="7571646"/>
                    <a:pt x="13987838" y="7642766"/>
                    <a:pt x="13906558" y="7642766"/>
                  </a:cubicBezTo>
                  <a:lnTo>
                    <a:pt x="66040" y="7642766"/>
                  </a:lnTo>
                  <a:cubicBezTo>
                    <a:pt x="43180" y="7642766"/>
                    <a:pt x="20320" y="7637686"/>
                    <a:pt x="0" y="7628796"/>
                  </a:cubicBezTo>
                  <a:cubicBezTo>
                    <a:pt x="26670" y="7656736"/>
                    <a:pt x="63500" y="7673246"/>
                    <a:pt x="183936" y="7673246"/>
                  </a:cubicBezTo>
                  <a:lnTo>
                    <a:pt x="13944658" y="7673246"/>
                  </a:lnTo>
                  <a:cubicBezTo>
                    <a:pt x="14024669" y="7673246"/>
                    <a:pt x="14090708" y="7607206"/>
                    <a:pt x="14090708" y="7527196"/>
                  </a:cubicBezTo>
                  <a:lnTo>
                    <a:pt x="14090708" y="95250"/>
                  </a:lnTo>
                  <a:cubicBezTo>
                    <a:pt x="14090708" y="58420"/>
                    <a:pt x="14076738" y="25400"/>
                    <a:pt x="14055149" y="0"/>
                  </a:cubicBezTo>
                  <a:cubicBezTo>
                    <a:pt x="14061499" y="16510"/>
                    <a:pt x="14064038" y="34290"/>
                    <a:pt x="14064038" y="52070"/>
                  </a:cubicBezTo>
                  <a:lnTo>
                    <a:pt x="14064038" y="7484016"/>
                  </a:lnTo>
                  <a:lnTo>
                    <a:pt x="14064038" y="7484016"/>
                  </a:lnTo>
                  <a:close/>
                </a:path>
              </a:pathLst>
            </a:custGeom>
            <a:solidFill>
              <a:srgbClr val="FFF7EA"/>
            </a:solidFill>
          </p:spPr>
        </p:sp>
        <p:sp>
          <p:nvSpPr>
            <p:cNvPr name="Freeform 4" id="4"/>
            <p:cNvSpPr/>
            <p:nvPr/>
          </p:nvSpPr>
          <p:spPr>
            <a:xfrm>
              <a:off x="12700" y="12700"/>
              <a:ext cx="14130079" cy="7724046"/>
            </a:xfrm>
            <a:custGeom>
              <a:avLst/>
              <a:gdLst/>
              <a:ahLst/>
              <a:cxnLst/>
              <a:rect r="r" b="b" t="t" l="l"/>
              <a:pathLst>
                <a:path h="7724046" w="14130079">
                  <a:moveTo>
                    <a:pt x="146050" y="7724046"/>
                  </a:moveTo>
                  <a:lnTo>
                    <a:pt x="13984029" y="7724046"/>
                  </a:lnTo>
                  <a:cubicBezTo>
                    <a:pt x="14064038" y="7724046"/>
                    <a:pt x="14130079" y="7658005"/>
                    <a:pt x="14130079" y="7577996"/>
                  </a:cubicBezTo>
                  <a:lnTo>
                    <a:pt x="14130079" y="146050"/>
                  </a:lnTo>
                  <a:cubicBezTo>
                    <a:pt x="14130079" y="66040"/>
                    <a:pt x="14064038" y="0"/>
                    <a:pt x="13984029" y="0"/>
                  </a:cubicBezTo>
                  <a:lnTo>
                    <a:pt x="146050" y="0"/>
                  </a:lnTo>
                  <a:cubicBezTo>
                    <a:pt x="66040" y="0"/>
                    <a:pt x="0" y="66040"/>
                    <a:pt x="0" y="146050"/>
                  </a:cubicBezTo>
                  <a:lnTo>
                    <a:pt x="0" y="7577996"/>
                  </a:lnTo>
                  <a:cubicBezTo>
                    <a:pt x="0" y="7659276"/>
                    <a:pt x="66040" y="7724046"/>
                    <a:pt x="146050" y="7724046"/>
                  </a:cubicBezTo>
                  <a:close/>
                </a:path>
              </a:pathLst>
            </a:custGeom>
            <a:solidFill>
              <a:srgbClr val="EBC676"/>
            </a:solidFill>
          </p:spPr>
        </p:sp>
        <p:sp>
          <p:nvSpPr>
            <p:cNvPr name="Freeform 5" id="5"/>
            <p:cNvSpPr/>
            <p:nvPr/>
          </p:nvSpPr>
          <p:spPr>
            <a:xfrm>
              <a:off x="0" y="0"/>
              <a:ext cx="14194848" cy="7792626"/>
            </a:xfrm>
            <a:custGeom>
              <a:avLst/>
              <a:gdLst/>
              <a:ahLst/>
              <a:cxnLst/>
              <a:rect r="r" b="b" t="t" l="l"/>
              <a:pathLst>
                <a:path h="7792626" w="14194848">
                  <a:moveTo>
                    <a:pt x="14131348" y="74930"/>
                  </a:moveTo>
                  <a:cubicBezTo>
                    <a:pt x="14103409" y="30480"/>
                    <a:pt x="14053879" y="0"/>
                    <a:pt x="13996729" y="0"/>
                  </a:cubicBezTo>
                  <a:lnTo>
                    <a:pt x="158750" y="0"/>
                  </a:lnTo>
                  <a:cubicBezTo>
                    <a:pt x="71120" y="0"/>
                    <a:pt x="0" y="71120"/>
                    <a:pt x="0" y="158750"/>
                  </a:cubicBezTo>
                  <a:lnTo>
                    <a:pt x="0" y="7590696"/>
                  </a:lnTo>
                  <a:cubicBezTo>
                    <a:pt x="0" y="7642766"/>
                    <a:pt x="25400" y="7688486"/>
                    <a:pt x="63500" y="7717696"/>
                  </a:cubicBezTo>
                  <a:cubicBezTo>
                    <a:pt x="91440" y="7762146"/>
                    <a:pt x="140970" y="7792626"/>
                    <a:pt x="290368" y="7792626"/>
                  </a:cubicBezTo>
                  <a:lnTo>
                    <a:pt x="14036098" y="7792626"/>
                  </a:lnTo>
                  <a:cubicBezTo>
                    <a:pt x="14123729" y="7792626"/>
                    <a:pt x="14194848" y="7721505"/>
                    <a:pt x="14194848" y="7633876"/>
                  </a:cubicBezTo>
                  <a:lnTo>
                    <a:pt x="14194848" y="201930"/>
                  </a:lnTo>
                  <a:cubicBezTo>
                    <a:pt x="14194848" y="149860"/>
                    <a:pt x="14169448" y="104140"/>
                    <a:pt x="14131348" y="74930"/>
                  </a:cubicBezTo>
                  <a:close/>
                  <a:moveTo>
                    <a:pt x="12700" y="7590696"/>
                  </a:moveTo>
                  <a:lnTo>
                    <a:pt x="12700" y="158750"/>
                  </a:lnTo>
                  <a:cubicBezTo>
                    <a:pt x="12700" y="78740"/>
                    <a:pt x="78740" y="12700"/>
                    <a:pt x="158750" y="12700"/>
                  </a:cubicBezTo>
                  <a:lnTo>
                    <a:pt x="13996729" y="12700"/>
                  </a:lnTo>
                  <a:cubicBezTo>
                    <a:pt x="14076738" y="12700"/>
                    <a:pt x="14142779" y="78740"/>
                    <a:pt x="14142779" y="158750"/>
                  </a:cubicBezTo>
                  <a:lnTo>
                    <a:pt x="14142779" y="7590696"/>
                  </a:lnTo>
                  <a:cubicBezTo>
                    <a:pt x="14142779" y="7670705"/>
                    <a:pt x="14076738" y="7736746"/>
                    <a:pt x="13996729" y="7736746"/>
                  </a:cubicBezTo>
                  <a:lnTo>
                    <a:pt x="158750" y="7736746"/>
                  </a:lnTo>
                  <a:cubicBezTo>
                    <a:pt x="78740" y="7736746"/>
                    <a:pt x="12700" y="7671976"/>
                    <a:pt x="12700" y="7590696"/>
                  </a:cubicBezTo>
                  <a:close/>
                  <a:moveTo>
                    <a:pt x="14183418" y="7633876"/>
                  </a:moveTo>
                  <a:cubicBezTo>
                    <a:pt x="14183418" y="7713886"/>
                    <a:pt x="14116109" y="7779926"/>
                    <a:pt x="14036098" y="7779926"/>
                  </a:cubicBezTo>
                  <a:lnTo>
                    <a:pt x="290368" y="7779926"/>
                  </a:lnTo>
                  <a:cubicBezTo>
                    <a:pt x="157480" y="7779926"/>
                    <a:pt x="120650" y="7763415"/>
                    <a:pt x="93980" y="7735476"/>
                  </a:cubicBezTo>
                  <a:cubicBezTo>
                    <a:pt x="114300" y="7744365"/>
                    <a:pt x="135890" y="7749446"/>
                    <a:pt x="160020" y="7749446"/>
                  </a:cubicBezTo>
                  <a:lnTo>
                    <a:pt x="13997998" y="7749446"/>
                  </a:lnTo>
                  <a:cubicBezTo>
                    <a:pt x="14085629" y="7749446"/>
                    <a:pt x="14156748" y="7678326"/>
                    <a:pt x="14156748" y="7590696"/>
                  </a:cubicBezTo>
                  <a:lnTo>
                    <a:pt x="14156748" y="158750"/>
                  </a:lnTo>
                  <a:cubicBezTo>
                    <a:pt x="14156748" y="140970"/>
                    <a:pt x="14152938" y="123190"/>
                    <a:pt x="14147859" y="106680"/>
                  </a:cubicBezTo>
                  <a:cubicBezTo>
                    <a:pt x="14169448" y="132080"/>
                    <a:pt x="14183418" y="165100"/>
                    <a:pt x="14183418" y="201930"/>
                  </a:cubicBezTo>
                  <a:lnTo>
                    <a:pt x="14183418" y="7633876"/>
                  </a:lnTo>
                  <a:cubicBezTo>
                    <a:pt x="14183418" y="7633876"/>
                    <a:pt x="14183418" y="7633876"/>
                    <a:pt x="14183418" y="7633876"/>
                  </a:cubicBezTo>
                  <a:close/>
                </a:path>
              </a:pathLst>
            </a:custGeom>
            <a:solidFill>
              <a:srgbClr val="FFF7EA"/>
            </a:solidFill>
          </p:spPr>
        </p:sp>
      </p:grpSp>
      <p:sp>
        <p:nvSpPr>
          <p:cNvPr name="AutoShape 6" id="6"/>
          <p:cNvSpPr/>
          <p:nvPr/>
        </p:nvSpPr>
        <p:spPr>
          <a:xfrm rot="0">
            <a:off x="3672973" y="3502617"/>
            <a:ext cx="2399733" cy="0"/>
          </a:xfrm>
          <a:prstGeom prst="line">
            <a:avLst/>
          </a:prstGeom>
          <a:ln cap="rnd" w="47625">
            <a:solidFill>
              <a:srgbClr val="422F01"/>
            </a:solidFill>
            <a:prstDash val="sysDot"/>
            <a:headEnd type="none" len="sm" w="sm"/>
            <a:tailEnd type="none" len="sm" w="sm"/>
          </a:ln>
        </p:spPr>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791752">
            <a:off x="7371955" y="186180"/>
            <a:ext cx="272305" cy="764366"/>
          </a:xfrm>
          <a:prstGeom prst="rect">
            <a:avLst/>
          </a:prstGeom>
        </p:spPr>
      </p:pic>
      <p:grpSp>
        <p:nvGrpSpPr>
          <p:cNvPr name="Group 8" id="8"/>
          <p:cNvGrpSpPr/>
          <p:nvPr/>
        </p:nvGrpSpPr>
        <p:grpSpPr>
          <a:xfrm rot="0">
            <a:off x="7593015" y="731520"/>
            <a:ext cx="1589460" cy="472148"/>
            <a:chOff x="0" y="0"/>
            <a:chExt cx="6442998" cy="1913890"/>
          </a:xfrm>
        </p:grpSpPr>
        <p:sp>
          <p:nvSpPr>
            <p:cNvPr name="Freeform 9" id="9"/>
            <p:cNvSpPr/>
            <p:nvPr/>
          </p:nvSpPr>
          <p:spPr>
            <a:xfrm>
              <a:off x="0" y="0"/>
              <a:ext cx="6442999" cy="1913890"/>
            </a:xfrm>
            <a:custGeom>
              <a:avLst/>
              <a:gdLst/>
              <a:ahLst/>
              <a:cxnLst/>
              <a:rect r="r" b="b" t="t" l="l"/>
              <a:pathLst>
                <a:path h="1913890" w="6442999">
                  <a:moveTo>
                    <a:pt x="6442999" y="956945"/>
                  </a:moveTo>
                  <a:lnTo>
                    <a:pt x="6442999" y="956945"/>
                  </a:lnTo>
                  <a:cubicBezTo>
                    <a:pt x="6442999" y="1485392"/>
                    <a:pt x="6014627" y="1913890"/>
                    <a:pt x="5486054" y="1913890"/>
                  </a:cubicBezTo>
                  <a:lnTo>
                    <a:pt x="956945" y="1913890"/>
                  </a:lnTo>
                  <a:cubicBezTo>
                    <a:pt x="428371" y="1913890"/>
                    <a:pt x="0" y="1485392"/>
                    <a:pt x="0" y="956945"/>
                  </a:cubicBezTo>
                  <a:lnTo>
                    <a:pt x="0" y="956945"/>
                  </a:lnTo>
                  <a:cubicBezTo>
                    <a:pt x="0" y="428371"/>
                    <a:pt x="428371" y="0"/>
                    <a:pt x="956945" y="0"/>
                  </a:cubicBezTo>
                  <a:lnTo>
                    <a:pt x="5486053" y="0"/>
                  </a:lnTo>
                  <a:cubicBezTo>
                    <a:pt x="6014501" y="0"/>
                    <a:pt x="6442999" y="428371"/>
                    <a:pt x="6442999" y="956945"/>
                  </a:cubicBezTo>
                  <a:close/>
                </a:path>
              </a:pathLst>
            </a:custGeom>
            <a:solidFill>
              <a:srgbClr val="FFF7EA"/>
            </a:solidFill>
          </p:spPr>
        </p:sp>
      </p:grpSp>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49323" y="323146"/>
            <a:ext cx="2039105" cy="1761045"/>
          </a:xfrm>
          <a:prstGeom prst="rect">
            <a:avLst/>
          </a:prstGeom>
        </p:spPr>
      </p:pic>
      <p:sp>
        <p:nvSpPr>
          <p:cNvPr name="TextBox 11" id="11"/>
          <p:cNvSpPr txBox="true"/>
          <p:nvPr/>
        </p:nvSpPr>
        <p:spPr>
          <a:xfrm rot="0">
            <a:off x="2188428" y="1034269"/>
            <a:ext cx="5368822" cy="800100"/>
          </a:xfrm>
          <a:prstGeom prst="rect">
            <a:avLst/>
          </a:prstGeom>
        </p:spPr>
        <p:txBody>
          <a:bodyPr anchor="t" rtlCol="false" tIns="0" lIns="0" bIns="0" rIns="0">
            <a:spAutoFit/>
          </a:bodyPr>
          <a:lstStyle/>
          <a:p>
            <a:pPr algn="ctr" marL="0" indent="0" lvl="0">
              <a:lnSpc>
                <a:spcPts val="6239"/>
              </a:lnSpc>
              <a:spcBef>
                <a:spcPct val="0"/>
              </a:spcBef>
            </a:pPr>
            <a:r>
              <a:rPr lang="en-US" sz="5199">
                <a:solidFill>
                  <a:srgbClr val="FFF7EA"/>
                </a:solidFill>
                <a:latin typeface="Source Han Serif JP Bold"/>
              </a:rPr>
              <a:t>Moral Lacking</a:t>
            </a:r>
          </a:p>
        </p:txBody>
      </p:sp>
      <p:sp>
        <p:nvSpPr>
          <p:cNvPr name="TextBox 12" id="12"/>
          <p:cNvSpPr txBox="true"/>
          <p:nvPr/>
        </p:nvSpPr>
        <p:spPr>
          <a:xfrm rot="0">
            <a:off x="458065" y="3781317"/>
            <a:ext cx="8829547" cy="3126105"/>
          </a:xfrm>
          <a:prstGeom prst="rect">
            <a:avLst/>
          </a:prstGeom>
        </p:spPr>
        <p:txBody>
          <a:bodyPr anchor="t" rtlCol="false" tIns="0" lIns="0" bIns="0" rIns="0">
            <a:spAutoFit/>
          </a:bodyPr>
          <a:lstStyle/>
          <a:p>
            <a:pPr algn="ctr">
              <a:lnSpc>
                <a:spcPts val="2519"/>
              </a:lnSpc>
            </a:pPr>
            <a:r>
              <a:rPr lang="en-US" sz="1799">
                <a:solidFill>
                  <a:srgbClr val="422F01"/>
                </a:solidFill>
                <a:latin typeface="Arimo"/>
              </a:rPr>
              <a:t>Ethics are the very foundation of the criminal justice system. They're what helped us, as a society, to develop the moral reasoning we use to define criminal activity. </a:t>
            </a:r>
          </a:p>
          <a:p>
            <a:pPr algn="ctr">
              <a:lnSpc>
                <a:spcPts val="2519"/>
              </a:lnSpc>
            </a:pPr>
          </a:p>
          <a:p>
            <a:pPr algn="ctr">
              <a:lnSpc>
                <a:spcPts val="2519"/>
              </a:lnSpc>
            </a:pPr>
            <a:r>
              <a:rPr lang="en-US" sz="1799">
                <a:solidFill>
                  <a:srgbClr val="422F01"/>
                </a:solidFill>
                <a:latin typeface="Arimo"/>
              </a:rPr>
              <a:t>In my opinion, granting human rights to convicted criminals is necessary to maintain our humanity. As a society it is our duty to be just and humane to every individual, no matter their crime. </a:t>
            </a:r>
          </a:p>
          <a:p>
            <a:pPr algn="ctr">
              <a:lnSpc>
                <a:spcPts val="2519"/>
              </a:lnSpc>
            </a:pPr>
          </a:p>
          <a:p>
            <a:pPr algn="ctr" marL="0" indent="0" lvl="0">
              <a:lnSpc>
                <a:spcPts val="2519"/>
              </a:lnSpc>
              <a:spcBef>
                <a:spcPct val="0"/>
              </a:spcBef>
            </a:pPr>
            <a:r>
              <a:rPr lang="en-US" sz="1799">
                <a:solidFill>
                  <a:srgbClr val="422F01"/>
                </a:solidFill>
                <a:latin typeface="Arimo"/>
              </a:rPr>
              <a:t>Of course, criminals are rightfully stripped of their ability to move about as they please or to experience luxury.</a:t>
            </a:r>
            <a:r>
              <a:rPr lang="en-US" sz="1799">
                <a:solidFill>
                  <a:srgbClr val="422F01"/>
                </a:solidFill>
                <a:latin typeface="Source Serif Pro"/>
              </a:rPr>
              <a:t> It does not follow, however, that they forfeit their other rights simultaneously.</a:t>
            </a:r>
          </a:p>
        </p:txBody>
      </p:sp>
      <p:sp>
        <p:nvSpPr>
          <p:cNvPr name="TextBox 13" id="13"/>
          <p:cNvSpPr txBox="true"/>
          <p:nvPr/>
        </p:nvSpPr>
        <p:spPr>
          <a:xfrm rot="0">
            <a:off x="727559" y="2466064"/>
            <a:ext cx="8290560" cy="836930"/>
          </a:xfrm>
          <a:prstGeom prst="rect">
            <a:avLst/>
          </a:prstGeom>
        </p:spPr>
        <p:txBody>
          <a:bodyPr anchor="t" rtlCol="false" tIns="0" lIns="0" bIns="0" rIns="0">
            <a:spAutoFit/>
          </a:bodyPr>
          <a:lstStyle/>
          <a:p>
            <a:pPr algn="ctr" marL="0" indent="0" lvl="0">
              <a:lnSpc>
                <a:spcPts val="2199"/>
              </a:lnSpc>
            </a:pPr>
            <a:r>
              <a:rPr lang="en-US" sz="2199">
                <a:solidFill>
                  <a:srgbClr val="422F01"/>
                </a:solidFill>
                <a:latin typeface="Source Serif Pro Bold"/>
              </a:rPr>
              <a:t>Criminals, delinquents, deviants, and prisoners deserve to be treated as humans. They are deserving of the rights and moral considerations that are stripped from them in penal labor.</a:t>
            </a:r>
          </a:p>
        </p:txBody>
      </p:sp>
      <p:sp>
        <p:nvSpPr>
          <p:cNvPr name="TextBox 14" id="14"/>
          <p:cNvSpPr txBox="true"/>
          <p:nvPr/>
        </p:nvSpPr>
        <p:spPr>
          <a:xfrm rot="0">
            <a:off x="7860593" y="872344"/>
            <a:ext cx="1054302" cy="190500"/>
          </a:xfrm>
          <a:prstGeom prst="rect">
            <a:avLst/>
          </a:prstGeom>
        </p:spPr>
        <p:txBody>
          <a:bodyPr anchor="t" rtlCol="false" tIns="0" lIns="0" bIns="0" rIns="0">
            <a:spAutoFit/>
          </a:bodyPr>
          <a:lstStyle/>
          <a:p>
            <a:pPr algn="ctr" marL="0" indent="0" lvl="0">
              <a:lnSpc>
                <a:spcPts val="1559"/>
              </a:lnSpc>
              <a:spcBef>
                <a:spcPct val="0"/>
              </a:spcBef>
            </a:pPr>
            <a:r>
              <a:rPr lang="en-US" u="none" sz="1299">
                <a:solidFill>
                  <a:srgbClr val="422F01"/>
                </a:solidFill>
                <a:latin typeface="Source Serif Pro Bold"/>
              </a:rPr>
              <a:t>Page 2</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7EA"/>
        </a:solidFill>
      </p:bgPr>
    </p:bg>
    <p:spTree>
      <p:nvGrpSpPr>
        <p:cNvPr id="1" name=""/>
        <p:cNvGrpSpPr/>
        <p:nvPr/>
      </p:nvGrpSpPr>
      <p:grpSpPr>
        <a:xfrm>
          <a:off x="0" y="0"/>
          <a:ext cx="0" cy="0"/>
          <a:chOff x="0" y="0"/>
          <a:chExt cx="0" cy="0"/>
        </a:xfrm>
      </p:grpSpPr>
      <p:sp>
        <p:nvSpPr>
          <p:cNvPr name="TextBox 2" id="2"/>
          <p:cNvSpPr txBox="true"/>
          <p:nvPr/>
        </p:nvSpPr>
        <p:spPr>
          <a:xfrm rot="0">
            <a:off x="2747937" y="375953"/>
            <a:ext cx="6599367" cy="1562100"/>
          </a:xfrm>
          <a:prstGeom prst="rect">
            <a:avLst/>
          </a:prstGeom>
        </p:spPr>
        <p:txBody>
          <a:bodyPr anchor="t" rtlCol="false" tIns="0" lIns="0" bIns="0" rIns="0">
            <a:spAutoFit/>
          </a:bodyPr>
          <a:lstStyle/>
          <a:p>
            <a:pPr algn="r" marL="0" indent="0" lvl="0">
              <a:lnSpc>
                <a:spcPts val="6000"/>
              </a:lnSpc>
            </a:pPr>
            <a:r>
              <a:rPr lang="en-US" u="none" sz="6000">
                <a:solidFill>
                  <a:srgbClr val="422F01"/>
                </a:solidFill>
                <a:latin typeface="Source Han Serif JP Bold"/>
              </a:rPr>
              <a:t>Objection &amp; Response (1)</a:t>
            </a:r>
          </a:p>
        </p:txBody>
      </p:sp>
      <p:grpSp>
        <p:nvGrpSpPr>
          <p:cNvPr name="Group 3" id="3"/>
          <p:cNvGrpSpPr/>
          <p:nvPr/>
        </p:nvGrpSpPr>
        <p:grpSpPr>
          <a:xfrm rot="0">
            <a:off x="236441" y="2216044"/>
            <a:ext cx="4934252" cy="4090359"/>
            <a:chOff x="0" y="0"/>
            <a:chExt cx="4280694" cy="3548577"/>
          </a:xfrm>
        </p:grpSpPr>
        <p:sp>
          <p:nvSpPr>
            <p:cNvPr name="Freeform 4" id="4"/>
            <p:cNvSpPr/>
            <p:nvPr/>
          </p:nvSpPr>
          <p:spPr>
            <a:xfrm>
              <a:off x="92710" y="106680"/>
              <a:ext cx="4176554" cy="3429198"/>
            </a:xfrm>
            <a:custGeom>
              <a:avLst/>
              <a:gdLst/>
              <a:ahLst/>
              <a:cxnLst/>
              <a:rect r="r" b="b" t="t" l="l"/>
              <a:pathLst>
                <a:path h="3429198" w="4176554">
                  <a:moveTo>
                    <a:pt x="4149884" y="3239968"/>
                  </a:moveTo>
                  <a:cubicBezTo>
                    <a:pt x="4149884" y="3327598"/>
                    <a:pt x="4073684" y="3398718"/>
                    <a:pt x="3992404" y="3398718"/>
                  </a:cubicBezTo>
                  <a:lnTo>
                    <a:pt x="66040" y="3398718"/>
                  </a:lnTo>
                  <a:cubicBezTo>
                    <a:pt x="43180" y="3398718"/>
                    <a:pt x="20320" y="3393637"/>
                    <a:pt x="0" y="3384748"/>
                  </a:cubicBezTo>
                  <a:cubicBezTo>
                    <a:pt x="26670" y="3412687"/>
                    <a:pt x="63500" y="3429198"/>
                    <a:pt x="120747" y="3429198"/>
                  </a:cubicBezTo>
                  <a:lnTo>
                    <a:pt x="4030504" y="3429198"/>
                  </a:lnTo>
                  <a:cubicBezTo>
                    <a:pt x="4110514" y="3429198"/>
                    <a:pt x="4176554" y="3363157"/>
                    <a:pt x="4176554" y="3283148"/>
                  </a:cubicBezTo>
                  <a:lnTo>
                    <a:pt x="4176554" y="95250"/>
                  </a:lnTo>
                  <a:cubicBezTo>
                    <a:pt x="4176554" y="58420"/>
                    <a:pt x="4162584" y="25400"/>
                    <a:pt x="4140994" y="0"/>
                  </a:cubicBezTo>
                  <a:cubicBezTo>
                    <a:pt x="4147344" y="16510"/>
                    <a:pt x="4149884" y="34290"/>
                    <a:pt x="4149884" y="52070"/>
                  </a:cubicBezTo>
                  <a:lnTo>
                    <a:pt x="4149884" y="3239968"/>
                  </a:lnTo>
                  <a:lnTo>
                    <a:pt x="4149884" y="3239968"/>
                  </a:lnTo>
                  <a:close/>
                </a:path>
              </a:pathLst>
            </a:custGeom>
            <a:solidFill>
              <a:srgbClr val="6D592D"/>
            </a:solidFill>
          </p:spPr>
        </p:sp>
        <p:sp>
          <p:nvSpPr>
            <p:cNvPr name="Freeform 5" id="5"/>
            <p:cNvSpPr/>
            <p:nvPr/>
          </p:nvSpPr>
          <p:spPr>
            <a:xfrm>
              <a:off x="12700" y="12700"/>
              <a:ext cx="4215924" cy="3479998"/>
            </a:xfrm>
            <a:custGeom>
              <a:avLst/>
              <a:gdLst/>
              <a:ahLst/>
              <a:cxnLst/>
              <a:rect r="r" b="b" t="t" l="l"/>
              <a:pathLst>
                <a:path h="3479998" w="4215924">
                  <a:moveTo>
                    <a:pt x="146050" y="3479998"/>
                  </a:moveTo>
                  <a:lnTo>
                    <a:pt x="4069874" y="3479998"/>
                  </a:lnTo>
                  <a:cubicBezTo>
                    <a:pt x="4149884" y="3479998"/>
                    <a:pt x="4215924" y="3413958"/>
                    <a:pt x="4215924" y="3333948"/>
                  </a:cubicBezTo>
                  <a:lnTo>
                    <a:pt x="4215924" y="146050"/>
                  </a:lnTo>
                  <a:cubicBezTo>
                    <a:pt x="4215924" y="66040"/>
                    <a:pt x="4149884" y="0"/>
                    <a:pt x="4069874" y="0"/>
                  </a:cubicBezTo>
                  <a:lnTo>
                    <a:pt x="146050" y="0"/>
                  </a:lnTo>
                  <a:cubicBezTo>
                    <a:pt x="66040" y="0"/>
                    <a:pt x="0" y="66040"/>
                    <a:pt x="0" y="146050"/>
                  </a:cubicBezTo>
                  <a:lnTo>
                    <a:pt x="0" y="3333948"/>
                  </a:lnTo>
                  <a:cubicBezTo>
                    <a:pt x="0" y="3415228"/>
                    <a:pt x="66040" y="3479998"/>
                    <a:pt x="146050" y="3479998"/>
                  </a:cubicBezTo>
                  <a:close/>
                </a:path>
              </a:pathLst>
            </a:custGeom>
            <a:solidFill>
              <a:srgbClr val="FFFFFF"/>
            </a:solidFill>
          </p:spPr>
        </p:sp>
        <p:sp>
          <p:nvSpPr>
            <p:cNvPr name="Freeform 6" id="6"/>
            <p:cNvSpPr/>
            <p:nvPr/>
          </p:nvSpPr>
          <p:spPr>
            <a:xfrm>
              <a:off x="0" y="0"/>
              <a:ext cx="4280694" cy="3548578"/>
            </a:xfrm>
            <a:custGeom>
              <a:avLst/>
              <a:gdLst/>
              <a:ahLst/>
              <a:cxnLst/>
              <a:rect r="r" b="b" t="t" l="l"/>
              <a:pathLst>
                <a:path h="3548578" w="4280694">
                  <a:moveTo>
                    <a:pt x="4217194" y="74930"/>
                  </a:moveTo>
                  <a:cubicBezTo>
                    <a:pt x="4189254" y="30480"/>
                    <a:pt x="4139724" y="0"/>
                    <a:pt x="4082574" y="0"/>
                  </a:cubicBezTo>
                  <a:lnTo>
                    <a:pt x="158750" y="0"/>
                  </a:lnTo>
                  <a:cubicBezTo>
                    <a:pt x="71120" y="0"/>
                    <a:pt x="0" y="71120"/>
                    <a:pt x="0" y="158750"/>
                  </a:cubicBezTo>
                  <a:lnTo>
                    <a:pt x="0" y="3346648"/>
                  </a:lnTo>
                  <a:cubicBezTo>
                    <a:pt x="0" y="3398717"/>
                    <a:pt x="25400" y="3444437"/>
                    <a:pt x="63500" y="3473648"/>
                  </a:cubicBezTo>
                  <a:cubicBezTo>
                    <a:pt x="91440" y="3518098"/>
                    <a:pt x="140970" y="3548578"/>
                    <a:pt x="217318" y="3548578"/>
                  </a:cubicBezTo>
                  <a:lnTo>
                    <a:pt x="4121944" y="3548578"/>
                  </a:lnTo>
                  <a:cubicBezTo>
                    <a:pt x="4209574" y="3548578"/>
                    <a:pt x="4280694" y="3477458"/>
                    <a:pt x="4280694" y="3389828"/>
                  </a:cubicBezTo>
                  <a:lnTo>
                    <a:pt x="4280694" y="201930"/>
                  </a:lnTo>
                  <a:cubicBezTo>
                    <a:pt x="4280694" y="149860"/>
                    <a:pt x="4255294" y="104140"/>
                    <a:pt x="4217194" y="74930"/>
                  </a:cubicBezTo>
                  <a:close/>
                  <a:moveTo>
                    <a:pt x="12700" y="3346648"/>
                  </a:moveTo>
                  <a:lnTo>
                    <a:pt x="12700" y="158750"/>
                  </a:lnTo>
                  <a:cubicBezTo>
                    <a:pt x="12700" y="78740"/>
                    <a:pt x="78740" y="12700"/>
                    <a:pt x="158750" y="12700"/>
                  </a:cubicBezTo>
                  <a:lnTo>
                    <a:pt x="4082574" y="12700"/>
                  </a:lnTo>
                  <a:cubicBezTo>
                    <a:pt x="4162584" y="12700"/>
                    <a:pt x="4228624" y="78740"/>
                    <a:pt x="4228624" y="158750"/>
                  </a:cubicBezTo>
                  <a:lnTo>
                    <a:pt x="4228624" y="3346648"/>
                  </a:lnTo>
                  <a:cubicBezTo>
                    <a:pt x="4228624" y="3426658"/>
                    <a:pt x="4162584" y="3492698"/>
                    <a:pt x="4082574" y="3492698"/>
                  </a:cubicBezTo>
                  <a:lnTo>
                    <a:pt x="158750" y="3492698"/>
                  </a:lnTo>
                  <a:cubicBezTo>
                    <a:pt x="78740" y="3492698"/>
                    <a:pt x="12700" y="3427928"/>
                    <a:pt x="12700" y="3346648"/>
                  </a:cubicBezTo>
                  <a:close/>
                  <a:moveTo>
                    <a:pt x="4269264" y="3389828"/>
                  </a:moveTo>
                  <a:cubicBezTo>
                    <a:pt x="4269264" y="3469837"/>
                    <a:pt x="4201954" y="3535878"/>
                    <a:pt x="4121944" y="3535878"/>
                  </a:cubicBezTo>
                  <a:lnTo>
                    <a:pt x="217318" y="3535878"/>
                  </a:lnTo>
                  <a:cubicBezTo>
                    <a:pt x="157480" y="3535878"/>
                    <a:pt x="120650" y="3519367"/>
                    <a:pt x="93980" y="3491428"/>
                  </a:cubicBezTo>
                  <a:cubicBezTo>
                    <a:pt x="114300" y="3500317"/>
                    <a:pt x="135890" y="3505397"/>
                    <a:pt x="160020" y="3505397"/>
                  </a:cubicBezTo>
                  <a:lnTo>
                    <a:pt x="4083844" y="3505397"/>
                  </a:lnTo>
                  <a:cubicBezTo>
                    <a:pt x="4171474" y="3505397"/>
                    <a:pt x="4242594" y="3434278"/>
                    <a:pt x="4242594" y="3346647"/>
                  </a:cubicBezTo>
                  <a:lnTo>
                    <a:pt x="4242594" y="158750"/>
                  </a:lnTo>
                  <a:cubicBezTo>
                    <a:pt x="4242594" y="140970"/>
                    <a:pt x="4238784" y="123190"/>
                    <a:pt x="4233704" y="106680"/>
                  </a:cubicBezTo>
                  <a:cubicBezTo>
                    <a:pt x="4255294" y="132080"/>
                    <a:pt x="4269264" y="165100"/>
                    <a:pt x="4269264" y="201930"/>
                  </a:cubicBezTo>
                  <a:lnTo>
                    <a:pt x="4269264" y="3389828"/>
                  </a:lnTo>
                  <a:cubicBezTo>
                    <a:pt x="4269264" y="3389828"/>
                    <a:pt x="4269264" y="3389828"/>
                    <a:pt x="4269264" y="3389828"/>
                  </a:cubicBezTo>
                  <a:close/>
                </a:path>
              </a:pathLst>
            </a:custGeom>
            <a:solidFill>
              <a:srgbClr val="6D592D"/>
            </a:solidFill>
          </p:spPr>
        </p:sp>
      </p:grpSp>
      <p:grpSp>
        <p:nvGrpSpPr>
          <p:cNvPr name="Group 7" id="7"/>
          <p:cNvGrpSpPr/>
          <p:nvPr/>
        </p:nvGrpSpPr>
        <p:grpSpPr>
          <a:xfrm rot="0">
            <a:off x="5108934" y="3395891"/>
            <a:ext cx="4408097" cy="3623451"/>
            <a:chOff x="0" y="0"/>
            <a:chExt cx="3824230" cy="3143513"/>
          </a:xfrm>
        </p:grpSpPr>
        <p:sp>
          <p:nvSpPr>
            <p:cNvPr name="Freeform 8" id="8"/>
            <p:cNvSpPr/>
            <p:nvPr/>
          </p:nvSpPr>
          <p:spPr>
            <a:xfrm>
              <a:off x="92710" y="106680"/>
              <a:ext cx="3720090" cy="3024133"/>
            </a:xfrm>
            <a:custGeom>
              <a:avLst/>
              <a:gdLst/>
              <a:ahLst/>
              <a:cxnLst/>
              <a:rect r="r" b="b" t="t" l="l"/>
              <a:pathLst>
                <a:path h="3024133" w="3720090">
                  <a:moveTo>
                    <a:pt x="3693420" y="2834903"/>
                  </a:moveTo>
                  <a:cubicBezTo>
                    <a:pt x="3693420" y="2922533"/>
                    <a:pt x="3617220" y="2993653"/>
                    <a:pt x="3535940" y="2993653"/>
                  </a:cubicBezTo>
                  <a:lnTo>
                    <a:pt x="66040" y="2993653"/>
                  </a:lnTo>
                  <a:cubicBezTo>
                    <a:pt x="43180" y="2993653"/>
                    <a:pt x="20320" y="2988573"/>
                    <a:pt x="0" y="2979683"/>
                  </a:cubicBezTo>
                  <a:cubicBezTo>
                    <a:pt x="26670" y="3007623"/>
                    <a:pt x="63500" y="3024133"/>
                    <a:pt x="117837" y="3024133"/>
                  </a:cubicBezTo>
                  <a:lnTo>
                    <a:pt x="3574040" y="3024133"/>
                  </a:lnTo>
                  <a:cubicBezTo>
                    <a:pt x="3654050" y="3024133"/>
                    <a:pt x="3720090" y="2958093"/>
                    <a:pt x="3720090" y="2878083"/>
                  </a:cubicBezTo>
                  <a:lnTo>
                    <a:pt x="3720090" y="95250"/>
                  </a:lnTo>
                  <a:cubicBezTo>
                    <a:pt x="3720090" y="58420"/>
                    <a:pt x="3706120" y="25400"/>
                    <a:pt x="3684530" y="0"/>
                  </a:cubicBezTo>
                  <a:cubicBezTo>
                    <a:pt x="3690880" y="16510"/>
                    <a:pt x="3693420" y="34290"/>
                    <a:pt x="3693420" y="52070"/>
                  </a:cubicBezTo>
                  <a:lnTo>
                    <a:pt x="3693420" y="2834903"/>
                  </a:lnTo>
                  <a:lnTo>
                    <a:pt x="3693420" y="2834903"/>
                  </a:lnTo>
                  <a:close/>
                </a:path>
              </a:pathLst>
            </a:custGeom>
            <a:solidFill>
              <a:srgbClr val="6D592D"/>
            </a:solidFill>
          </p:spPr>
        </p:sp>
        <p:sp>
          <p:nvSpPr>
            <p:cNvPr name="Freeform 9" id="9"/>
            <p:cNvSpPr/>
            <p:nvPr/>
          </p:nvSpPr>
          <p:spPr>
            <a:xfrm>
              <a:off x="12700" y="12700"/>
              <a:ext cx="3759460" cy="3074933"/>
            </a:xfrm>
            <a:custGeom>
              <a:avLst/>
              <a:gdLst/>
              <a:ahLst/>
              <a:cxnLst/>
              <a:rect r="r" b="b" t="t" l="l"/>
              <a:pathLst>
                <a:path h="3074933" w="3759460">
                  <a:moveTo>
                    <a:pt x="146050" y="3074933"/>
                  </a:moveTo>
                  <a:lnTo>
                    <a:pt x="3613410" y="3074933"/>
                  </a:lnTo>
                  <a:cubicBezTo>
                    <a:pt x="3693420" y="3074933"/>
                    <a:pt x="3759460" y="3008893"/>
                    <a:pt x="3759460" y="2928883"/>
                  </a:cubicBezTo>
                  <a:lnTo>
                    <a:pt x="3759460" y="146050"/>
                  </a:lnTo>
                  <a:cubicBezTo>
                    <a:pt x="3759460" y="66040"/>
                    <a:pt x="3693420" y="0"/>
                    <a:pt x="3613410" y="0"/>
                  </a:cubicBezTo>
                  <a:lnTo>
                    <a:pt x="146050" y="0"/>
                  </a:lnTo>
                  <a:cubicBezTo>
                    <a:pt x="66040" y="0"/>
                    <a:pt x="0" y="66040"/>
                    <a:pt x="0" y="146050"/>
                  </a:cubicBezTo>
                  <a:lnTo>
                    <a:pt x="0" y="2928883"/>
                  </a:lnTo>
                  <a:cubicBezTo>
                    <a:pt x="0" y="3010163"/>
                    <a:pt x="66040" y="3074933"/>
                    <a:pt x="146050" y="3074933"/>
                  </a:cubicBezTo>
                  <a:close/>
                </a:path>
              </a:pathLst>
            </a:custGeom>
            <a:solidFill>
              <a:srgbClr val="FFFFFF"/>
            </a:solidFill>
          </p:spPr>
        </p:sp>
        <p:sp>
          <p:nvSpPr>
            <p:cNvPr name="Freeform 10" id="10"/>
            <p:cNvSpPr/>
            <p:nvPr/>
          </p:nvSpPr>
          <p:spPr>
            <a:xfrm>
              <a:off x="0" y="0"/>
              <a:ext cx="3824230" cy="3143513"/>
            </a:xfrm>
            <a:custGeom>
              <a:avLst/>
              <a:gdLst/>
              <a:ahLst/>
              <a:cxnLst/>
              <a:rect r="r" b="b" t="t" l="l"/>
              <a:pathLst>
                <a:path h="3143513" w="3824230">
                  <a:moveTo>
                    <a:pt x="3760730" y="74930"/>
                  </a:moveTo>
                  <a:cubicBezTo>
                    <a:pt x="3732790" y="30480"/>
                    <a:pt x="3683260" y="0"/>
                    <a:pt x="3626110" y="0"/>
                  </a:cubicBezTo>
                  <a:lnTo>
                    <a:pt x="158750" y="0"/>
                  </a:lnTo>
                  <a:cubicBezTo>
                    <a:pt x="71120" y="0"/>
                    <a:pt x="0" y="71120"/>
                    <a:pt x="0" y="158750"/>
                  </a:cubicBezTo>
                  <a:lnTo>
                    <a:pt x="0" y="2941583"/>
                  </a:lnTo>
                  <a:cubicBezTo>
                    <a:pt x="0" y="2993653"/>
                    <a:pt x="25400" y="3039373"/>
                    <a:pt x="63500" y="3068583"/>
                  </a:cubicBezTo>
                  <a:cubicBezTo>
                    <a:pt x="91440" y="3113033"/>
                    <a:pt x="140970" y="3143513"/>
                    <a:pt x="213955" y="3143513"/>
                  </a:cubicBezTo>
                  <a:lnTo>
                    <a:pt x="3665480" y="3143513"/>
                  </a:lnTo>
                  <a:cubicBezTo>
                    <a:pt x="3753110" y="3143513"/>
                    <a:pt x="3824230" y="3072393"/>
                    <a:pt x="3824230" y="2984763"/>
                  </a:cubicBezTo>
                  <a:lnTo>
                    <a:pt x="3824230" y="201930"/>
                  </a:lnTo>
                  <a:cubicBezTo>
                    <a:pt x="3824230" y="149860"/>
                    <a:pt x="3798830" y="104140"/>
                    <a:pt x="3760730" y="74930"/>
                  </a:cubicBezTo>
                  <a:close/>
                  <a:moveTo>
                    <a:pt x="12700" y="2941583"/>
                  </a:moveTo>
                  <a:lnTo>
                    <a:pt x="12700" y="158750"/>
                  </a:lnTo>
                  <a:cubicBezTo>
                    <a:pt x="12700" y="78740"/>
                    <a:pt x="78740" y="12700"/>
                    <a:pt x="158750" y="12700"/>
                  </a:cubicBezTo>
                  <a:lnTo>
                    <a:pt x="3626110" y="12700"/>
                  </a:lnTo>
                  <a:cubicBezTo>
                    <a:pt x="3706120" y="12700"/>
                    <a:pt x="3772160" y="78740"/>
                    <a:pt x="3772160" y="158750"/>
                  </a:cubicBezTo>
                  <a:lnTo>
                    <a:pt x="3772160" y="2941583"/>
                  </a:lnTo>
                  <a:cubicBezTo>
                    <a:pt x="3772160" y="3021593"/>
                    <a:pt x="3706120" y="3087633"/>
                    <a:pt x="3626110" y="3087633"/>
                  </a:cubicBezTo>
                  <a:lnTo>
                    <a:pt x="158750" y="3087633"/>
                  </a:lnTo>
                  <a:cubicBezTo>
                    <a:pt x="78740" y="3087633"/>
                    <a:pt x="12700" y="3022863"/>
                    <a:pt x="12700" y="2941583"/>
                  </a:cubicBezTo>
                  <a:close/>
                  <a:moveTo>
                    <a:pt x="3812800" y="2984763"/>
                  </a:moveTo>
                  <a:cubicBezTo>
                    <a:pt x="3812800" y="3064772"/>
                    <a:pt x="3745490" y="3130813"/>
                    <a:pt x="3665480" y="3130813"/>
                  </a:cubicBezTo>
                  <a:lnTo>
                    <a:pt x="213955" y="3130813"/>
                  </a:lnTo>
                  <a:cubicBezTo>
                    <a:pt x="157480" y="3130813"/>
                    <a:pt x="120650" y="3114303"/>
                    <a:pt x="93980" y="3086363"/>
                  </a:cubicBezTo>
                  <a:cubicBezTo>
                    <a:pt x="114300" y="3095253"/>
                    <a:pt x="135890" y="3100332"/>
                    <a:pt x="160020" y="3100332"/>
                  </a:cubicBezTo>
                  <a:lnTo>
                    <a:pt x="3627380" y="3100332"/>
                  </a:lnTo>
                  <a:cubicBezTo>
                    <a:pt x="3715010" y="3100332"/>
                    <a:pt x="3786130" y="3029213"/>
                    <a:pt x="3786130" y="2941582"/>
                  </a:cubicBezTo>
                  <a:lnTo>
                    <a:pt x="3786130" y="158750"/>
                  </a:lnTo>
                  <a:cubicBezTo>
                    <a:pt x="3786130" y="140970"/>
                    <a:pt x="3782320" y="123190"/>
                    <a:pt x="3777240" y="106680"/>
                  </a:cubicBezTo>
                  <a:cubicBezTo>
                    <a:pt x="3798830" y="132080"/>
                    <a:pt x="3812800" y="165100"/>
                    <a:pt x="3812800" y="201930"/>
                  </a:cubicBezTo>
                  <a:lnTo>
                    <a:pt x="3812800" y="2984763"/>
                  </a:lnTo>
                  <a:cubicBezTo>
                    <a:pt x="3812800" y="2984763"/>
                    <a:pt x="3812800" y="2984763"/>
                    <a:pt x="3812800" y="2984763"/>
                  </a:cubicBezTo>
                  <a:close/>
                </a:path>
              </a:pathLst>
            </a:custGeom>
            <a:solidFill>
              <a:srgbClr val="6D592D"/>
            </a:solidFill>
          </p:spPr>
        </p:sp>
      </p:grpSp>
      <p:sp>
        <p:nvSpPr>
          <p:cNvPr name="TextBox 11" id="11"/>
          <p:cNvSpPr txBox="true"/>
          <p:nvPr/>
        </p:nvSpPr>
        <p:spPr>
          <a:xfrm rot="0">
            <a:off x="5105401" y="4256779"/>
            <a:ext cx="4408097" cy="2659881"/>
          </a:xfrm>
          <a:prstGeom prst="rect">
            <a:avLst/>
          </a:prstGeom>
        </p:spPr>
        <p:txBody>
          <a:bodyPr anchor="t" rtlCol="false" tIns="0" lIns="0" bIns="0" rIns="0">
            <a:spAutoFit/>
          </a:bodyPr>
          <a:lstStyle/>
          <a:p>
            <a:pPr marL="465321" indent="-232660" lvl="1">
              <a:lnSpc>
                <a:spcPts val="3017"/>
              </a:lnSpc>
              <a:buFont typeface="Arial"/>
              <a:buChar char="•"/>
            </a:pPr>
            <a:r>
              <a:rPr lang="en-US" sz="2155">
                <a:solidFill>
                  <a:srgbClr val="000000"/>
                </a:solidFill>
                <a:latin typeface="Source Serif Pro"/>
              </a:rPr>
              <a:t>There is no evidence of penal labor mitigating recidivism </a:t>
            </a:r>
          </a:p>
          <a:p>
            <a:pPr marL="465321" indent="-232660" lvl="1">
              <a:lnSpc>
                <a:spcPts val="3017"/>
              </a:lnSpc>
              <a:buFont typeface="Arial"/>
              <a:buChar char="•"/>
            </a:pPr>
            <a:r>
              <a:rPr lang="en-US" sz="2155">
                <a:solidFill>
                  <a:srgbClr val="000000"/>
                </a:solidFill>
                <a:latin typeface="Source Serif Pro"/>
              </a:rPr>
              <a:t>The jobs/positions that incarcerated individuals are trained for usually do not accept those with criminal histories</a:t>
            </a:r>
          </a:p>
        </p:txBody>
      </p:sp>
      <p:sp>
        <p:nvSpPr>
          <p:cNvPr name="TextBox 12" id="12"/>
          <p:cNvSpPr txBox="true"/>
          <p:nvPr/>
        </p:nvSpPr>
        <p:spPr>
          <a:xfrm rot="0">
            <a:off x="239974" y="3417797"/>
            <a:ext cx="4868960" cy="2727191"/>
          </a:xfrm>
          <a:prstGeom prst="rect">
            <a:avLst/>
          </a:prstGeom>
        </p:spPr>
        <p:txBody>
          <a:bodyPr anchor="t" rtlCol="false" tIns="0" lIns="0" bIns="0" rIns="0">
            <a:spAutoFit/>
          </a:bodyPr>
          <a:lstStyle/>
          <a:p>
            <a:pPr marL="378963" indent="-189481" lvl="1">
              <a:lnSpc>
                <a:spcPts val="2457"/>
              </a:lnSpc>
              <a:buFont typeface="Arial"/>
              <a:buChar char="•"/>
            </a:pPr>
            <a:r>
              <a:rPr lang="en-US" sz="1755">
                <a:solidFill>
                  <a:srgbClr val="000000"/>
                </a:solidFill>
                <a:latin typeface="Source Serif Pro"/>
              </a:rPr>
              <a:t>Penal labor mitigates recidivism </a:t>
            </a:r>
          </a:p>
          <a:p>
            <a:pPr marL="757926" indent="-252642" lvl="2">
              <a:lnSpc>
                <a:spcPts val="2457"/>
              </a:lnSpc>
              <a:buFont typeface="Arial"/>
              <a:buChar char="⚬"/>
            </a:pPr>
            <a:r>
              <a:rPr lang="en-US" sz="1755">
                <a:solidFill>
                  <a:srgbClr val="000000"/>
                </a:solidFill>
                <a:latin typeface="Source Serif Pro"/>
              </a:rPr>
              <a:t>Doing the ordinary, outside-world work helps cultivate self-esteem and self-worth; it</a:t>
            </a:r>
            <a:r>
              <a:rPr lang="en-US" sz="1755">
                <a:solidFill>
                  <a:srgbClr val="000000"/>
                </a:solidFill>
                <a:latin typeface="Source Serif Pro"/>
              </a:rPr>
              <a:t> gives them training and experience that can help them find employment after incarceration</a:t>
            </a:r>
          </a:p>
          <a:p>
            <a:pPr marL="378963" indent="-189481" lvl="1">
              <a:lnSpc>
                <a:spcPts val="2457"/>
              </a:lnSpc>
              <a:buFont typeface="Arial"/>
              <a:buChar char="•"/>
            </a:pPr>
            <a:r>
              <a:rPr lang="en-US" sz="1755">
                <a:solidFill>
                  <a:srgbClr val="000000"/>
                </a:solidFill>
                <a:latin typeface="Source Serif Pro"/>
              </a:rPr>
              <a:t>This calls on the rehabilitation theory of punishment, which seeks to prevent future crime by altering a criminal’s behavior.</a:t>
            </a:r>
          </a:p>
        </p:txBody>
      </p:sp>
      <p:sp>
        <p:nvSpPr>
          <p:cNvPr name="AutoShape 13" id="13"/>
          <p:cNvSpPr/>
          <p:nvPr/>
        </p:nvSpPr>
        <p:spPr>
          <a:xfrm rot="0">
            <a:off x="1015466" y="3372223"/>
            <a:ext cx="3464941" cy="0"/>
          </a:xfrm>
          <a:prstGeom prst="line">
            <a:avLst/>
          </a:prstGeom>
          <a:ln cap="rnd" w="28575">
            <a:solidFill>
              <a:srgbClr val="6D592D"/>
            </a:solidFill>
            <a:prstDash val="sysDot"/>
            <a:headEnd type="none" len="sm" w="sm"/>
            <a:tailEnd type="none" len="sm" w="sm"/>
          </a:ln>
        </p:spPr>
      </p:sp>
      <p:sp>
        <p:nvSpPr>
          <p:cNvPr name="TextBox 14" id="14"/>
          <p:cNvSpPr txBox="true"/>
          <p:nvPr/>
        </p:nvSpPr>
        <p:spPr>
          <a:xfrm rot="0">
            <a:off x="432795" y="2543460"/>
            <a:ext cx="4541544" cy="615384"/>
          </a:xfrm>
          <a:prstGeom prst="rect">
            <a:avLst/>
          </a:prstGeom>
        </p:spPr>
        <p:txBody>
          <a:bodyPr anchor="t" rtlCol="false" tIns="0" lIns="0" bIns="0" rIns="0">
            <a:spAutoFit/>
          </a:bodyPr>
          <a:lstStyle/>
          <a:p>
            <a:pPr algn="ctr" marL="0" indent="0" lvl="0">
              <a:lnSpc>
                <a:spcPts val="2484"/>
              </a:lnSpc>
            </a:pPr>
            <a:r>
              <a:rPr lang="en-US" sz="2070">
                <a:solidFill>
                  <a:srgbClr val="000000"/>
                </a:solidFill>
                <a:latin typeface="Source Serif Pro Bold"/>
              </a:rPr>
              <a:t>Mitigation of recidivism &amp; rehabilitation theory of punishment</a:t>
            </a:r>
          </a:p>
        </p:txBody>
      </p:sp>
      <p:sp>
        <p:nvSpPr>
          <p:cNvPr name="AutoShape 15" id="15"/>
          <p:cNvSpPr/>
          <p:nvPr/>
        </p:nvSpPr>
        <p:spPr>
          <a:xfrm rot="0">
            <a:off x="5449799" y="4081303"/>
            <a:ext cx="3464941" cy="0"/>
          </a:xfrm>
          <a:prstGeom prst="line">
            <a:avLst/>
          </a:prstGeom>
          <a:ln cap="rnd" w="28575">
            <a:solidFill>
              <a:srgbClr val="6D592D"/>
            </a:solidFill>
            <a:prstDash val="sysDot"/>
            <a:headEnd type="none" len="sm" w="sm"/>
            <a:tailEnd type="none" len="sm" w="sm"/>
          </a:ln>
        </p:spPr>
      </p:sp>
      <p:sp>
        <p:nvSpPr>
          <p:cNvPr name="TextBox 16" id="16"/>
          <p:cNvSpPr txBox="true"/>
          <p:nvPr/>
        </p:nvSpPr>
        <p:spPr>
          <a:xfrm rot="0">
            <a:off x="5325388" y="3601896"/>
            <a:ext cx="3713763" cy="419100"/>
          </a:xfrm>
          <a:prstGeom prst="rect">
            <a:avLst/>
          </a:prstGeom>
        </p:spPr>
        <p:txBody>
          <a:bodyPr anchor="t" rtlCol="false" tIns="0" lIns="0" bIns="0" rIns="0">
            <a:spAutoFit/>
          </a:bodyPr>
          <a:lstStyle/>
          <a:p>
            <a:pPr algn="ctr" marL="0" indent="0" lvl="0">
              <a:lnSpc>
                <a:spcPts val="3324"/>
              </a:lnSpc>
            </a:pPr>
            <a:r>
              <a:rPr lang="en-US" sz="2770">
                <a:solidFill>
                  <a:srgbClr val="000000"/>
                </a:solidFill>
                <a:latin typeface="Source Serif Pro Bold"/>
              </a:rPr>
              <a:t>Response</a:t>
            </a:r>
          </a:p>
        </p:txBody>
      </p:sp>
      <p:pic>
        <p:nvPicPr>
          <p:cNvPr name="Picture 17" id="1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777985" y="6660368"/>
            <a:ext cx="654832" cy="654832"/>
          </a:xfrm>
          <a:prstGeom prst="rect">
            <a:avLst/>
          </a:prstGeom>
        </p:spPr>
      </p:pic>
      <p:grpSp>
        <p:nvGrpSpPr>
          <p:cNvPr name="Group 18" id="18"/>
          <p:cNvGrpSpPr/>
          <p:nvPr/>
        </p:nvGrpSpPr>
        <p:grpSpPr>
          <a:xfrm rot="0">
            <a:off x="0" y="6306404"/>
            <a:ext cx="3091962" cy="1362760"/>
            <a:chOff x="0" y="0"/>
            <a:chExt cx="4589780" cy="4578350"/>
          </a:xfrm>
        </p:grpSpPr>
        <p:sp>
          <p:nvSpPr>
            <p:cNvPr name="Freeform 19" id="19"/>
            <p:cNvSpPr/>
            <p:nvPr/>
          </p:nvSpPr>
          <p:spPr>
            <a:xfrm>
              <a:off x="718390" y="293501"/>
              <a:ext cx="7479132" cy="3278514"/>
            </a:xfrm>
            <a:custGeom>
              <a:avLst/>
              <a:gdLst/>
              <a:ahLst/>
              <a:cxnLst/>
              <a:rect r="r" b="b" t="t" l="l"/>
              <a:pathLst>
                <a:path h="3278514" w="7479132">
                  <a:moveTo>
                    <a:pt x="63967" y="195667"/>
                  </a:moveTo>
                  <a:lnTo>
                    <a:pt x="63967" y="163056"/>
                  </a:lnTo>
                  <a:cubicBezTo>
                    <a:pt x="145154" y="163056"/>
                    <a:pt x="211581" y="133706"/>
                    <a:pt x="211581" y="97834"/>
                  </a:cubicBezTo>
                  <a:cubicBezTo>
                    <a:pt x="211581" y="61961"/>
                    <a:pt x="145154" y="32611"/>
                    <a:pt x="63967" y="32611"/>
                  </a:cubicBezTo>
                  <a:lnTo>
                    <a:pt x="63967" y="0"/>
                  </a:lnTo>
                  <a:cubicBezTo>
                    <a:pt x="186979" y="0"/>
                    <a:pt x="285388" y="43482"/>
                    <a:pt x="285388" y="97834"/>
                  </a:cubicBezTo>
                  <a:cubicBezTo>
                    <a:pt x="285388" y="152186"/>
                    <a:pt x="186979" y="195667"/>
                    <a:pt x="63967" y="195667"/>
                  </a:cubicBezTo>
                  <a:close/>
                  <a:moveTo>
                    <a:pt x="3936386" y="113052"/>
                  </a:moveTo>
                  <a:lnTo>
                    <a:pt x="3936386" y="80441"/>
                  </a:lnTo>
                  <a:lnTo>
                    <a:pt x="3493542" y="80441"/>
                  </a:lnTo>
                  <a:lnTo>
                    <a:pt x="3493542" y="113052"/>
                  </a:lnTo>
                  <a:lnTo>
                    <a:pt x="3936386" y="113052"/>
                  </a:lnTo>
                  <a:close/>
                  <a:moveTo>
                    <a:pt x="3714964" y="3278514"/>
                  </a:moveTo>
                  <a:cubicBezTo>
                    <a:pt x="3837976" y="3278514"/>
                    <a:pt x="3936386" y="3235033"/>
                    <a:pt x="3936386" y="3180681"/>
                  </a:cubicBezTo>
                  <a:lnTo>
                    <a:pt x="3862578" y="3180681"/>
                  </a:lnTo>
                  <a:cubicBezTo>
                    <a:pt x="3862578" y="3216553"/>
                    <a:pt x="3796152" y="3245903"/>
                    <a:pt x="3714964" y="3245903"/>
                  </a:cubicBezTo>
                  <a:cubicBezTo>
                    <a:pt x="3633776" y="3245903"/>
                    <a:pt x="3567349" y="3216553"/>
                    <a:pt x="3567349" y="3180681"/>
                  </a:cubicBezTo>
                  <a:lnTo>
                    <a:pt x="3493542" y="3180681"/>
                  </a:lnTo>
                  <a:cubicBezTo>
                    <a:pt x="3493542" y="3233946"/>
                    <a:pt x="3591952" y="3278514"/>
                    <a:pt x="3714964" y="3278514"/>
                  </a:cubicBezTo>
                  <a:close/>
                  <a:moveTo>
                    <a:pt x="1832880" y="2444754"/>
                  </a:moveTo>
                  <a:cubicBezTo>
                    <a:pt x="1832880" y="2499106"/>
                    <a:pt x="1931289" y="2542588"/>
                    <a:pt x="2054301" y="2542588"/>
                  </a:cubicBezTo>
                  <a:lnTo>
                    <a:pt x="2054301" y="2509977"/>
                  </a:lnTo>
                  <a:cubicBezTo>
                    <a:pt x="1973113" y="2509977"/>
                    <a:pt x="1906687" y="2480626"/>
                    <a:pt x="1906687" y="2444754"/>
                  </a:cubicBezTo>
                  <a:cubicBezTo>
                    <a:pt x="1906687" y="2408882"/>
                    <a:pt x="1973113" y="2379532"/>
                    <a:pt x="2054301" y="2379532"/>
                  </a:cubicBezTo>
                  <a:lnTo>
                    <a:pt x="2054301" y="2346920"/>
                  </a:lnTo>
                  <a:cubicBezTo>
                    <a:pt x="1933750" y="2346920"/>
                    <a:pt x="1832880" y="2391489"/>
                    <a:pt x="1832880" y="2444754"/>
                  </a:cubicBezTo>
                  <a:close/>
                  <a:moveTo>
                    <a:pt x="312451" y="1741439"/>
                  </a:moveTo>
                  <a:lnTo>
                    <a:pt x="364116" y="1717524"/>
                  </a:lnTo>
                  <a:lnTo>
                    <a:pt x="51665" y="1579470"/>
                  </a:lnTo>
                  <a:lnTo>
                    <a:pt x="0" y="1602298"/>
                  </a:lnTo>
                  <a:lnTo>
                    <a:pt x="312451" y="1741439"/>
                  </a:lnTo>
                  <a:close/>
                  <a:moveTo>
                    <a:pt x="7479132" y="901157"/>
                  </a:moveTo>
                  <a:lnTo>
                    <a:pt x="7479132" y="868545"/>
                  </a:lnTo>
                  <a:lnTo>
                    <a:pt x="7036289" y="868545"/>
                  </a:lnTo>
                  <a:lnTo>
                    <a:pt x="7036289" y="901157"/>
                  </a:lnTo>
                  <a:lnTo>
                    <a:pt x="7479132" y="901157"/>
                  </a:lnTo>
                  <a:close/>
                  <a:moveTo>
                    <a:pt x="7147000" y="1666433"/>
                  </a:moveTo>
                  <a:cubicBezTo>
                    <a:pt x="7147000" y="1720785"/>
                    <a:pt x="7245410" y="1764267"/>
                    <a:pt x="7368422" y="1764267"/>
                  </a:cubicBezTo>
                  <a:lnTo>
                    <a:pt x="7368422" y="1731656"/>
                  </a:lnTo>
                  <a:cubicBezTo>
                    <a:pt x="7287234" y="1731656"/>
                    <a:pt x="7220808" y="1702305"/>
                    <a:pt x="7220808" y="1666433"/>
                  </a:cubicBezTo>
                  <a:cubicBezTo>
                    <a:pt x="7220808" y="1630561"/>
                    <a:pt x="7287234" y="1601211"/>
                    <a:pt x="7368422" y="1601211"/>
                  </a:cubicBezTo>
                  <a:lnTo>
                    <a:pt x="7368422" y="1568599"/>
                  </a:lnTo>
                  <a:cubicBezTo>
                    <a:pt x="7247869" y="1568599"/>
                    <a:pt x="7147000" y="1612081"/>
                    <a:pt x="7147000" y="1666433"/>
                  </a:cubicBezTo>
                  <a:close/>
                  <a:moveTo>
                    <a:pt x="3820754" y="881590"/>
                  </a:moveTo>
                  <a:cubicBezTo>
                    <a:pt x="3820754" y="827238"/>
                    <a:pt x="3722345" y="783756"/>
                    <a:pt x="3599332" y="783756"/>
                  </a:cubicBezTo>
                  <a:lnTo>
                    <a:pt x="3599332" y="816367"/>
                  </a:lnTo>
                  <a:cubicBezTo>
                    <a:pt x="3680521" y="816367"/>
                    <a:pt x="3746947" y="845717"/>
                    <a:pt x="3746947" y="881590"/>
                  </a:cubicBezTo>
                  <a:cubicBezTo>
                    <a:pt x="3746947" y="917462"/>
                    <a:pt x="3680521" y="946812"/>
                    <a:pt x="3599332" y="946812"/>
                  </a:cubicBezTo>
                  <a:lnTo>
                    <a:pt x="3599332" y="979423"/>
                  </a:lnTo>
                  <a:cubicBezTo>
                    <a:pt x="3722345" y="979423"/>
                    <a:pt x="3820754" y="934855"/>
                    <a:pt x="3820754" y="881590"/>
                  </a:cubicBezTo>
                  <a:close/>
                  <a:moveTo>
                    <a:pt x="1978034" y="781582"/>
                  </a:moveTo>
                  <a:lnTo>
                    <a:pt x="1904227" y="781582"/>
                  </a:lnTo>
                  <a:lnTo>
                    <a:pt x="1904227" y="977249"/>
                  </a:lnTo>
                  <a:lnTo>
                    <a:pt x="1978034" y="977249"/>
                  </a:lnTo>
                  <a:lnTo>
                    <a:pt x="1978034" y="781582"/>
                  </a:lnTo>
                  <a:close/>
                  <a:moveTo>
                    <a:pt x="3933925" y="1679478"/>
                  </a:moveTo>
                  <a:lnTo>
                    <a:pt x="3933925" y="1646866"/>
                  </a:lnTo>
                  <a:lnTo>
                    <a:pt x="3491082" y="1646866"/>
                  </a:lnTo>
                  <a:lnTo>
                    <a:pt x="3491082" y="1679478"/>
                  </a:lnTo>
                  <a:lnTo>
                    <a:pt x="3933925" y="1679478"/>
                  </a:lnTo>
                  <a:close/>
                  <a:moveTo>
                    <a:pt x="7479132" y="3243729"/>
                  </a:moveTo>
                  <a:lnTo>
                    <a:pt x="7479132" y="3211118"/>
                  </a:lnTo>
                  <a:lnTo>
                    <a:pt x="7036289" y="3211118"/>
                  </a:lnTo>
                  <a:lnTo>
                    <a:pt x="7036289" y="3243729"/>
                  </a:lnTo>
                  <a:lnTo>
                    <a:pt x="7479132" y="3243729"/>
                  </a:lnTo>
                  <a:close/>
                </a:path>
              </a:pathLst>
            </a:custGeom>
            <a:solidFill>
              <a:srgbClr val="EBC676"/>
            </a:solidFill>
          </p:spPr>
        </p:sp>
        <p:sp>
          <p:nvSpPr>
            <p:cNvPr name="Freeform 20" id="20"/>
            <p:cNvSpPr/>
            <p:nvPr/>
          </p:nvSpPr>
          <p:spPr>
            <a:xfrm>
              <a:off x="664265" y="293501"/>
              <a:ext cx="7493893" cy="3326344"/>
            </a:xfrm>
            <a:custGeom>
              <a:avLst/>
              <a:gdLst/>
              <a:ahLst/>
              <a:cxnLst/>
              <a:rect r="r" b="b" t="t" l="l"/>
              <a:pathLst>
                <a:path h="3326344" w="7493893">
                  <a:moveTo>
                    <a:pt x="7348740" y="2544762"/>
                  </a:moveTo>
                  <a:lnTo>
                    <a:pt x="7274933" y="2544762"/>
                  </a:lnTo>
                  <a:lnTo>
                    <a:pt x="7274933" y="2349095"/>
                  </a:lnTo>
                  <a:lnTo>
                    <a:pt x="7348740" y="2349095"/>
                  </a:lnTo>
                  <a:lnTo>
                    <a:pt x="7348740" y="2544762"/>
                  </a:lnTo>
                  <a:close/>
                  <a:moveTo>
                    <a:pt x="2032159" y="0"/>
                  </a:moveTo>
                  <a:lnTo>
                    <a:pt x="1958352" y="0"/>
                  </a:lnTo>
                  <a:lnTo>
                    <a:pt x="1958352" y="195667"/>
                  </a:lnTo>
                  <a:lnTo>
                    <a:pt x="2032159" y="195667"/>
                  </a:lnTo>
                  <a:lnTo>
                    <a:pt x="2032159" y="0"/>
                  </a:lnTo>
                  <a:close/>
                  <a:moveTo>
                    <a:pt x="103330" y="965292"/>
                  </a:moveTo>
                  <a:lnTo>
                    <a:pt x="51665" y="942464"/>
                  </a:lnTo>
                  <a:lnTo>
                    <a:pt x="364116" y="804410"/>
                  </a:lnTo>
                  <a:lnTo>
                    <a:pt x="415781" y="827238"/>
                  </a:lnTo>
                  <a:lnTo>
                    <a:pt x="103330" y="965292"/>
                  </a:lnTo>
                  <a:close/>
                  <a:moveTo>
                    <a:pt x="5348563" y="39133"/>
                  </a:moveTo>
                  <a:lnTo>
                    <a:pt x="5400228" y="16306"/>
                  </a:lnTo>
                  <a:lnTo>
                    <a:pt x="5712679" y="154360"/>
                  </a:lnTo>
                  <a:lnTo>
                    <a:pt x="5661014" y="177188"/>
                  </a:lnTo>
                  <a:lnTo>
                    <a:pt x="5348563" y="39133"/>
                  </a:lnTo>
                  <a:close/>
                  <a:moveTo>
                    <a:pt x="5761884" y="929420"/>
                  </a:moveTo>
                  <a:lnTo>
                    <a:pt x="5688077" y="929420"/>
                  </a:lnTo>
                  <a:cubicBezTo>
                    <a:pt x="5688077" y="893547"/>
                    <a:pt x="5621651" y="864197"/>
                    <a:pt x="5540462" y="864197"/>
                  </a:cubicBezTo>
                  <a:cubicBezTo>
                    <a:pt x="5459274" y="864197"/>
                    <a:pt x="5392848" y="893547"/>
                    <a:pt x="5392848" y="929420"/>
                  </a:cubicBezTo>
                  <a:lnTo>
                    <a:pt x="5319041" y="929420"/>
                  </a:lnTo>
                  <a:cubicBezTo>
                    <a:pt x="5319041" y="875068"/>
                    <a:pt x="5417451" y="831586"/>
                    <a:pt x="5540462" y="831586"/>
                  </a:cubicBezTo>
                  <a:cubicBezTo>
                    <a:pt x="5661014" y="831586"/>
                    <a:pt x="5761884" y="876155"/>
                    <a:pt x="5761884" y="929420"/>
                  </a:cubicBezTo>
                  <a:close/>
                  <a:moveTo>
                    <a:pt x="3650997" y="2533892"/>
                  </a:moveTo>
                  <a:lnTo>
                    <a:pt x="3599332" y="2511064"/>
                  </a:lnTo>
                  <a:lnTo>
                    <a:pt x="3911783" y="2373009"/>
                  </a:lnTo>
                  <a:lnTo>
                    <a:pt x="3963448" y="2395837"/>
                  </a:lnTo>
                  <a:lnTo>
                    <a:pt x="3650997" y="2533892"/>
                  </a:lnTo>
                  <a:close/>
                  <a:moveTo>
                    <a:pt x="255865" y="2543675"/>
                  </a:moveTo>
                  <a:lnTo>
                    <a:pt x="182058" y="2543675"/>
                  </a:lnTo>
                  <a:lnTo>
                    <a:pt x="182058" y="2348008"/>
                  </a:lnTo>
                  <a:lnTo>
                    <a:pt x="255865" y="2348008"/>
                  </a:lnTo>
                  <a:lnTo>
                    <a:pt x="255865" y="2543675"/>
                  </a:lnTo>
                  <a:close/>
                  <a:moveTo>
                    <a:pt x="5574906" y="3326344"/>
                  </a:moveTo>
                  <a:lnTo>
                    <a:pt x="5501099" y="3326344"/>
                  </a:lnTo>
                  <a:lnTo>
                    <a:pt x="5501099" y="3130677"/>
                  </a:lnTo>
                  <a:lnTo>
                    <a:pt x="5574906" y="3130677"/>
                  </a:lnTo>
                  <a:lnTo>
                    <a:pt x="5574906" y="3326344"/>
                  </a:lnTo>
                  <a:close/>
                  <a:moveTo>
                    <a:pt x="442843" y="3277427"/>
                  </a:moveTo>
                  <a:lnTo>
                    <a:pt x="369036" y="3277427"/>
                  </a:lnTo>
                  <a:cubicBezTo>
                    <a:pt x="369036" y="3241555"/>
                    <a:pt x="302610" y="3212205"/>
                    <a:pt x="221422" y="3212205"/>
                  </a:cubicBezTo>
                  <a:cubicBezTo>
                    <a:pt x="140234" y="3212205"/>
                    <a:pt x="73807" y="3241555"/>
                    <a:pt x="73807" y="3277427"/>
                  </a:cubicBezTo>
                  <a:lnTo>
                    <a:pt x="0" y="3277427"/>
                  </a:lnTo>
                  <a:cubicBezTo>
                    <a:pt x="0" y="3223075"/>
                    <a:pt x="98410" y="3179594"/>
                    <a:pt x="221422" y="3179594"/>
                  </a:cubicBezTo>
                  <a:cubicBezTo>
                    <a:pt x="344434" y="3179594"/>
                    <a:pt x="442843" y="3223075"/>
                    <a:pt x="442843" y="3277427"/>
                  </a:cubicBezTo>
                  <a:close/>
                  <a:moveTo>
                    <a:pt x="7181443" y="178275"/>
                  </a:moveTo>
                  <a:lnTo>
                    <a:pt x="7129778" y="155447"/>
                  </a:lnTo>
                  <a:lnTo>
                    <a:pt x="7442228" y="17393"/>
                  </a:lnTo>
                  <a:lnTo>
                    <a:pt x="7493893" y="40220"/>
                  </a:lnTo>
                  <a:lnTo>
                    <a:pt x="7181443" y="178275"/>
                  </a:lnTo>
                  <a:close/>
                  <a:moveTo>
                    <a:pt x="1859942" y="3313299"/>
                  </a:moveTo>
                  <a:lnTo>
                    <a:pt x="1808277" y="3290472"/>
                  </a:lnTo>
                  <a:lnTo>
                    <a:pt x="2120727" y="3152417"/>
                  </a:lnTo>
                  <a:lnTo>
                    <a:pt x="2172392" y="3175245"/>
                  </a:lnTo>
                  <a:lnTo>
                    <a:pt x="1859942" y="3313299"/>
                  </a:lnTo>
                  <a:close/>
                  <a:moveTo>
                    <a:pt x="5400228" y="1746874"/>
                  </a:moveTo>
                  <a:lnTo>
                    <a:pt x="5348563" y="1724046"/>
                  </a:lnTo>
                  <a:lnTo>
                    <a:pt x="5661014" y="1585992"/>
                  </a:lnTo>
                  <a:lnTo>
                    <a:pt x="5712679" y="1608820"/>
                  </a:lnTo>
                  <a:lnTo>
                    <a:pt x="5400228" y="1746874"/>
                  </a:lnTo>
                  <a:close/>
                  <a:moveTo>
                    <a:pt x="1773833" y="1614255"/>
                  </a:moveTo>
                  <a:lnTo>
                    <a:pt x="1847641" y="1614255"/>
                  </a:lnTo>
                  <a:cubicBezTo>
                    <a:pt x="1847641" y="1650127"/>
                    <a:pt x="1914067" y="1679478"/>
                    <a:pt x="1995255" y="1679478"/>
                  </a:cubicBezTo>
                  <a:cubicBezTo>
                    <a:pt x="2076443" y="1679478"/>
                    <a:pt x="2142870" y="1650127"/>
                    <a:pt x="2142870" y="1614255"/>
                  </a:cubicBezTo>
                  <a:lnTo>
                    <a:pt x="2216677" y="1614255"/>
                  </a:lnTo>
                  <a:cubicBezTo>
                    <a:pt x="2216677" y="1668607"/>
                    <a:pt x="2118267" y="1712089"/>
                    <a:pt x="1995255" y="1712089"/>
                  </a:cubicBezTo>
                  <a:cubicBezTo>
                    <a:pt x="1874703" y="1712089"/>
                    <a:pt x="1773833" y="1668607"/>
                    <a:pt x="1773833" y="1614255"/>
                  </a:cubicBezTo>
                  <a:close/>
                  <a:moveTo>
                    <a:pt x="5761884" y="2493671"/>
                  </a:moveTo>
                  <a:lnTo>
                    <a:pt x="5688077" y="2493671"/>
                  </a:lnTo>
                  <a:cubicBezTo>
                    <a:pt x="5688077" y="2457799"/>
                    <a:pt x="5621651" y="2428449"/>
                    <a:pt x="5540462" y="2428449"/>
                  </a:cubicBezTo>
                  <a:cubicBezTo>
                    <a:pt x="5459274" y="2428449"/>
                    <a:pt x="5392848" y="2457799"/>
                    <a:pt x="5392848" y="2493671"/>
                  </a:cubicBezTo>
                  <a:lnTo>
                    <a:pt x="5319041" y="2493671"/>
                  </a:lnTo>
                  <a:cubicBezTo>
                    <a:pt x="5319041" y="2439319"/>
                    <a:pt x="5417451" y="2395837"/>
                    <a:pt x="5540462" y="2395837"/>
                  </a:cubicBezTo>
                  <a:cubicBezTo>
                    <a:pt x="5663474" y="2395837"/>
                    <a:pt x="5761884" y="2440406"/>
                    <a:pt x="5761884" y="2493671"/>
                  </a:cubicBezTo>
                  <a:close/>
                </a:path>
              </a:pathLst>
            </a:custGeom>
            <a:solidFill>
              <a:srgbClr val="6D592D"/>
            </a:solidFill>
          </p:spPr>
        </p:sp>
      </p:grpSp>
      <p:pic>
        <p:nvPicPr>
          <p:cNvPr name="Picture 21" id="2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794967" y="1888628"/>
            <a:ext cx="654832" cy="654832"/>
          </a:xfrm>
          <a:prstGeom prst="rect">
            <a:avLst/>
          </a:prstGeom>
        </p:spPr>
      </p:pic>
      <p:grpSp>
        <p:nvGrpSpPr>
          <p:cNvPr name="Group 22" id="22"/>
          <p:cNvGrpSpPr/>
          <p:nvPr/>
        </p:nvGrpSpPr>
        <p:grpSpPr>
          <a:xfrm rot="0">
            <a:off x="475893" y="627705"/>
            <a:ext cx="1589460" cy="472148"/>
            <a:chOff x="0" y="0"/>
            <a:chExt cx="6442998" cy="1913890"/>
          </a:xfrm>
        </p:grpSpPr>
        <p:sp>
          <p:nvSpPr>
            <p:cNvPr name="Freeform 23" id="23"/>
            <p:cNvSpPr/>
            <p:nvPr/>
          </p:nvSpPr>
          <p:spPr>
            <a:xfrm>
              <a:off x="0" y="0"/>
              <a:ext cx="6442999" cy="1913890"/>
            </a:xfrm>
            <a:custGeom>
              <a:avLst/>
              <a:gdLst/>
              <a:ahLst/>
              <a:cxnLst/>
              <a:rect r="r" b="b" t="t" l="l"/>
              <a:pathLst>
                <a:path h="1913890" w="6442999">
                  <a:moveTo>
                    <a:pt x="6442999" y="956945"/>
                  </a:moveTo>
                  <a:lnTo>
                    <a:pt x="6442999" y="956945"/>
                  </a:lnTo>
                  <a:cubicBezTo>
                    <a:pt x="6442999" y="1485392"/>
                    <a:pt x="6014627" y="1913890"/>
                    <a:pt x="5486054" y="1913890"/>
                  </a:cubicBezTo>
                  <a:lnTo>
                    <a:pt x="956945" y="1913890"/>
                  </a:lnTo>
                  <a:cubicBezTo>
                    <a:pt x="428371" y="1913890"/>
                    <a:pt x="0" y="1485392"/>
                    <a:pt x="0" y="956945"/>
                  </a:cubicBezTo>
                  <a:lnTo>
                    <a:pt x="0" y="956945"/>
                  </a:lnTo>
                  <a:cubicBezTo>
                    <a:pt x="0" y="428371"/>
                    <a:pt x="428371" y="0"/>
                    <a:pt x="956945" y="0"/>
                  </a:cubicBezTo>
                  <a:lnTo>
                    <a:pt x="5486053" y="0"/>
                  </a:lnTo>
                  <a:cubicBezTo>
                    <a:pt x="6014501" y="0"/>
                    <a:pt x="6442999" y="428371"/>
                    <a:pt x="6442999" y="956945"/>
                  </a:cubicBezTo>
                  <a:close/>
                </a:path>
              </a:pathLst>
            </a:custGeom>
            <a:solidFill>
              <a:srgbClr val="6D592D"/>
            </a:solidFill>
          </p:spPr>
        </p:sp>
      </p:grpSp>
      <p:sp>
        <p:nvSpPr>
          <p:cNvPr name="TextBox 24" id="24"/>
          <p:cNvSpPr txBox="true"/>
          <p:nvPr/>
        </p:nvSpPr>
        <p:spPr>
          <a:xfrm rot="0">
            <a:off x="743472" y="768529"/>
            <a:ext cx="1054302" cy="190500"/>
          </a:xfrm>
          <a:prstGeom prst="rect">
            <a:avLst/>
          </a:prstGeom>
        </p:spPr>
        <p:txBody>
          <a:bodyPr anchor="t" rtlCol="false" tIns="0" lIns="0" bIns="0" rIns="0">
            <a:spAutoFit/>
          </a:bodyPr>
          <a:lstStyle/>
          <a:p>
            <a:pPr algn="ctr" marL="0" indent="0" lvl="0">
              <a:lnSpc>
                <a:spcPts val="1556"/>
              </a:lnSpc>
            </a:pPr>
            <a:r>
              <a:rPr lang="en-US" u="none" sz="1296">
                <a:solidFill>
                  <a:srgbClr val="FFFAF5"/>
                </a:solidFill>
                <a:latin typeface="Source Serif Pro Bold"/>
              </a:rPr>
              <a:t>Page 3</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6D592D"/>
        </a:solidFill>
      </p:bgPr>
    </p:bg>
    <p:spTree>
      <p:nvGrpSpPr>
        <p:cNvPr id="1" name=""/>
        <p:cNvGrpSpPr/>
        <p:nvPr/>
      </p:nvGrpSpPr>
      <p:grpSpPr>
        <a:xfrm>
          <a:off x="0" y="0"/>
          <a:ext cx="0" cy="0"/>
          <a:chOff x="0" y="0"/>
          <a:chExt cx="0" cy="0"/>
        </a:xfrm>
      </p:grpSpPr>
      <p:sp>
        <p:nvSpPr>
          <p:cNvPr name="TextBox 2" id="2"/>
          <p:cNvSpPr txBox="true"/>
          <p:nvPr/>
        </p:nvSpPr>
        <p:spPr>
          <a:xfrm rot="0">
            <a:off x="2859440" y="58174"/>
            <a:ext cx="6596314" cy="1657350"/>
          </a:xfrm>
          <a:prstGeom prst="rect">
            <a:avLst/>
          </a:prstGeom>
        </p:spPr>
        <p:txBody>
          <a:bodyPr anchor="t" rtlCol="false" tIns="0" lIns="0" bIns="0" rIns="0">
            <a:spAutoFit/>
          </a:bodyPr>
          <a:lstStyle/>
          <a:p>
            <a:pPr algn="r" marL="0" indent="0" lvl="0">
              <a:lnSpc>
                <a:spcPts val="6599"/>
              </a:lnSpc>
              <a:spcBef>
                <a:spcPct val="0"/>
              </a:spcBef>
            </a:pPr>
            <a:r>
              <a:rPr lang="en-US" sz="5499">
                <a:solidFill>
                  <a:srgbClr val="FFF7EA"/>
                </a:solidFill>
                <a:latin typeface="Source Han Serif JP Bold"/>
              </a:rPr>
              <a:t>Objection &amp; Response (2)</a:t>
            </a:r>
          </a:p>
        </p:txBody>
      </p:sp>
      <p:grpSp>
        <p:nvGrpSpPr>
          <p:cNvPr name="Group 3" id="3"/>
          <p:cNvGrpSpPr/>
          <p:nvPr/>
        </p:nvGrpSpPr>
        <p:grpSpPr>
          <a:xfrm rot="-10800000">
            <a:off x="4783070" y="2939554"/>
            <a:ext cx="4672683" cy="3994752"/>
            <a:chOff x="0" y="0"/>
            <a:chExt cx="3676984" cy="3143513"/>
          </a:xfrm>
        </p:grpSpPr>
        <p:sp>
          <p:nvSpPr>
            <p:cNvPr name="Freeform 4" id="4"/>
            <p:cNvSpPr/>
            <p:nvPr/>
          </p:nvSpPr>
          <p:spPr>
            <a:xfrm>
              <a:off x="92710" y="106680"/>
              <a:ext cx="3572843" cy="3024133"/>
            </a:xfrm>
            <a:custGeom>
              <a:avLst/>
              <a:gdLst/>
              <a:ahLst/>
              <a:cxnLst/>
              <a:rect r="r" b="b" t="t" l="l"/>
              <a:pathLst>
                <a:path h="3024133" w="3572843">
                  <a:moveTo>
                    <a:pt x="3546173" y="2834903"/>
                  </a:moveTo>
                  <a:cubicBezTo>
                    <a:pt x="3546173" y="2922533"/>
                    <a:pt x="3469973" y="2993653"/>
                    <a:pt x="3388693" y="2993653"/>
                  </a:cubicBezTo>
                  <a:lnTo>
                    <a:pt x="66040" y="2993653"/>
                  </a:lnTo>
                  <a:cubicBezTo>
                    <a:pt x="43180" y="2993653"/>
                    <a:pt x="20320" y="2988573"/>
                    <a:pt x="0" y="2979683"/>
                  </a:cubicBezTo>
                  <a:cubicBezTo>
                    <a:pt x="26670" y="3007623"/>
                    <a:pt x="63500" y="3024133"/>
                    <a:pt x="116899" y="3024133"/>
                  </a:cubicBezTo>
                  <a:lnTo>
                    <a:pt x="3426793" y="3024133"/>
                  </a:lnTo>
                  <a:cubicBezTo>
                    <a:pt x="3506804" y="3024133"/>
                    <a:pt x="3572843" y="2958093"/>
                    <a:pt x="3572843" y="2878083"/>
                  </a:cubicBezTo>
                  <a:lnTo>
                    <a:pt x="3572843" y="95250"/>
                  </a:lnTo>
                  <a:cubicBezTo>
                    <a:pt x="3572843" y="58420"/>
                    <a:pt x="3558873" y="25400"/>
                    <a:pt x="3537284" y="0"/>
                  </a:cubicBezTo>
                  <a:cubicBezTo>
                    <a:pt x="3543634" y="16510"/>
                    <a:pt x="3546173" y="34290"/>
                    <a:pt x="3546173" y="52070"/>
                  </a:cubicBezTo>
                  <a:lnTo>
                    <a:pt x="3546173" y="2834903"/>
                  </a:lnTo>
                  <a:lnTo>
                    <a:pt x="3546173" y="2834903"/>
                  </a:lnTo>
                  <a:close/>
                </a:path>
              </a:pathLst>
            </a:custGeom>
            <a:solidFill>
              <a:srgbClr val="FFF7EA"/>
            </a:solidFill>
          </p:spPr>
        </p:sp>
        <p:sp>
          <p:nvSpPr>
            <p:cNvPr name="Freeform 5" id="5"/>
            <p:cNvSpPr/>
            <p:nvPr/>
          </p:nvSpPr>
          <p:spPr>
            <a:xfrm>
              <a:off x="12700" y="12700"/>
              <a:ext cx="3612214" cy="3074933"/>
            </a:xfrm>
            <a:custGeom>
              <a:avLst/>
              <a:gdLst/>
              <a:ahLst/>
              <a:cxnLst/>
              <a:rect r="r" b="b" t="t" l="l"/>
              <a:pathLst>
                <a:path h="3074933" w="3612214">
                  <a:moveTo>
                    <a:pt x="146050" y="3074933"/>
                  </a:moveTo>
                  <a:lnTo>
                    <a:pt x="3466164" y="3074933"/>
                  </a:lnTo>
                  <a:cubicBezTo>
                    <a:pt x="3546173" y="3074933"/>
                    <a:pt x="3612214" y="3008893"/>
                    <a:pt x="3612214" y="2928883"/>
                  </a:cubicBezTo>
                  <a:lnTo>
                    <a:pt x="3612214" y="146050"/>
                  </a:lnTo>
                  <a:cubicBezTo>
                    <a:pt x="3612214" y="66040"/>
                    <a:pt x="3546173" y="0"/>
                    <a:pt x="3466164" y="0"/>
                  </a:cubicBezTo>
                  <a:lnTo>
                    <a:pt x="146050" y="0"/>
                  </a:lnTo>
                  <a:cubicBezTo>
                    <a:pt x="66040" y="0"/>
                    <a:pt x="0" y="66040"/>
                    <a:pt x="0" y="146050"/>
                  </a:cubicBezTo>
                  <a:lnTo>
                    <a:pt x="0" y="2928883"/>
                  </a:lnTo>
                  <a:cubicBezTo>
                    <a:pt x="0" y="3010163"/>
                    <a:pt x="66040" y="3074933"/>
                    <a:pt x="146050" y="3074933"/>
                  </a:cubicBezTo>
                  <a:close/>
                </a:path>
              </a:pathLst>
            </a:custGeom>
            <a:solidFill>
              <a:srgbClr val="EBC676"/>
            </a:solidFill>
          </p:spPr>
        </p:sp>
        <p:sp>
          <p:nvSpPr>
            <p:cNvPr name="Freeform 6" id="6"/>
            <p:cNvSpPr/>
            <p:nvPr/>
          </p:nvSpPr>
          <p:spPr>
            <a:xfrm>
              <a:off x="0" y="0"/>
              <a:ext cx="3676984" cy="3143513"/>
            </a:xfrm>
            <a:custGeom>
              <a:avLst/>
              <a:gdLst/>
              <a:ahLst/>
              <a:cxnLst/>
              <a:rect r="r" b="b" t="t" l="l"/>
              <a:pathLst>
                <a:path h="3143513" w="3676984">
                  <a:moveTo>
                    <a:pt x="3613484" y="74930"/>
                  </a:moveTo>
                  <a:cubicBezTo>
                    <a:pt x="3585544" y="30480"/>
                    <a:pt x="3536014" y="0"/>
                    <a:pt x="3478864" y="0"/>
                  </a:cubicBezTo>
                  <a:lnTo>
                    <a:pt x="158750" y="0"/>
                  </a:lnTo>
                  <a:cubicBezTo>
                    <a:pt x="71120" y="0"/>
                    <a:pt x="0" y="71120"/>
                    <a:pt x="0" y="158750"/>
                  </a:cubicBezTo>
                  <a:lnTo>
                    <a:pt x="0" y="2941583"/>
                  </a:lnTo>
                  <a:cubicBezTo>
                    <a:pt x="0" y="2993653"/>
                    <a:pt x="25400" y="3039373"/>
                    <a:pt x="63500" y="3068583"/>
                  </a:cubicBezTo>
                  <a:cubicBezTo>
                    <a:pt x="91440" y="3113033"/>
                    <a:pt x="140970" y="3143513"/>
                    <a:pt x="212870" y="3143513"/>
                  </a:cubicBezTo>
                  <a:lnTo>
                    <a:pt x="3518234" y="3143513"/>
                  </a:lnTo>
                  <a:cubicBezTo>
                    <a:pt x="3605864" y="3143513"/>
                    <a:pt x="3676984" y="3072393"/>
                    <a:pt x="3676984" y="2984763"/>
                  </a:cubicBezTo>
                  <a:lnTo>
                    <a:pt x="3676984" y="201930"/>
                  </a:lnTo>
                  <a:cubicBezTo>
                    <a:pt x="3676983" y="149860"/>
                    <a:pt x="3651583" y="104140"/>
                    <a:pt x="3613484" y="74930"/>
                  </a:cubicBezTo>
                  <a:close/>
                  <a:moveTo>
                    <a:pt x="12700" y="2941583"/>
                  </a:moveTo>
                  <a:lnTo>
                    <a:pt x="12700" y="158750"/>
                  </a:lnTo>
                  <a:cubicBezTo>
                    <a:pt x="12700" y="78740"/>
                    <a:pt x="78740" y="12700"/>
                    <a:pt x="158750" y="12700"/>
                  </a:cubicBezTo>
                  <a:lnTo>
                    <a:pt x="3478864" y="12700"/>
                  </a:lnTo>
                  <a:cubicBezTo>
                    <a:pt x="3558873" y="12700"/>
                    <a:pt x="3624914" y="78740"/>
                    <a:pt x="3624914" y="158750"/>
                  </a:cubicBezTo>
                  <a:lnTo>
                    <a:pt x="3624914" y="2941583"/>
                  </a:lnTo>
                  <a:cubicBezTo>
                    <a:pt x="3624914" y="3021593"/>
                    <a:pt x="3558873" y="3087633"/>
                    <a:pt x="3478864" y="3087633"/>
                  </a:cubicBezTo>
                  <a:lnTo>
                    <a:pt x="158750" y="3087633"/>
                  </a:lnTo>
                  <a:cubicBezTo>
                    <a:pt x="78740" y="3087633"/>
                    <a:pt x="12700" y="3022863"/>
                    <a:pt x="12700" y="2941583"/>
                  </a:cubicBezTo>
                  <a:close/>
                  <a:moveTo>
                    <a:pt x="3665553" y="2984763"/>
                  </a:moveTo>
                  <a:cubicBezTo>
                    <a:pt x="3665553" y="3064772"/>
                    <a:pt x="3598244" y="3130813"/>
                    <a:pt x="3518234" y="3130813"/>
                  </a:cubicBezTo>
                  <a:lnTo>
                    <a:pt x="212870" y="3130813"/>
                  </a:lnTo>
                  <a:cubicBezTo>
                    <a:pt x="157480" y="3130813"/>
                    <a:pt x="120650" y="3114303"/>
                    <a:pt x="93980" y="3086363"/>
                  </a:cubicBezTo>
                  <a:cubicBezTo>
                    <a:pt x="114300" y="3095253"/>
                    <a:pt x="135890" y="3100332"/>
                    <a:pt x="160020" y="3100332"/>
                  </a:cubicBezTo>
                  <a:lnTo>
                    <a:pt x="3480134" y="3100332"/>
                  </a:lnTo>
                  <a:cubicBezTo>
                    <a:pt x="3567764" y="3100332"/>
                    <a:pt x="3638884" y="3029213"/>
                    <a:pt x="3638884" y="2941582"/>
                  </a:cubicBezTo>
                  <a:lnTo>
                    <a:pt x="3638884" y="158750"/>
                  </a:lnTo>
                  <a:cubicBezTo>
                    <a:pt x="3638884" y="140970"/>
                    <a:pt x="3635073" y="123190"/>
                    <a:pt x="3629994" y="106680"/>
                  </a:cubicBezTo>
                  <a:cubicBezTo>
                    <a:pt x="3651584" y="132080"/>
                    <a:pt x="3665554" y="165100"/>
                    <a:pt x="3665554" y="201930"/>
                  </a:cubicBezTo>
                  <a:lnTo>
                    <a:pt x="3665554" y="2984763"/>
                  </a:lnTo>
                  <a:cubicBezTo>
                    <a:pt x="3665553" y="2984763"/>
                    <a:pt x="3665553" y="2984763"/>
                    <a:pt x="3665553" y="2984763"/>
                  </a:cubicBezTo>
                  <a:close/>
                </a:path>
              </a:pathLst>
            </a:custGeom>
            <a:solidFill>
              <a:srgbClr val="FFF7EA"/>
            </a:solidFill>
          </p:spPr>
        </p:sp>
      </p:grpSp>
      <p:sp>
        <p:nvSpPr>
          <p:cNvPr name="TextBox 7" id="7"/>
          <p:cNvSpPr txBox="true"/>
          <p:nvPr/>
        </p:nvSpPr>
        <p:spPr>
          <a:xfrm rot="0">
            <a:off x="5560325" y="3715871"/>
            <a:ext cx="3895428" cy="2454387"/>
          </a:xfrm>
          <a:prstGeom prst="rect">
            <a:avLst/>
          </a:prstGeom>
        </p:spPr>
        <p:txBody>
          <a:bodyPr anchor="t" rtlCol="false" tIns="0" lIns="0" bIns="0" rIns="0">
            <a:spAutoFit/>
          </a:bodyPr>
          <a:lstStyle/>
          <a:p>
            <a:pPr marL="430847" indent="-215423" lvl="1">
              <a:lnSpc>
                <a:spcPts val="2793"/>
              </a:lnSpc>
              <a:buFont typeface="Arial"/>
              <a:buChar char="•"/>
            </a:pPr>
            <a:r>
              <a:rPr lang="en-US" sz="1995">
                <a:solidFill>
                  <a:srgbClr val="422F01"/>
                </a:solidFill>
                <a:latin typeface="Source Serif Pro"/>
              </a:rPr>
              <a:t>There is a lack of proportionality in regards to dealing out positions taken by incarcerated individuals.</a:t>
            </a:r>
          </a:p>
          <a:p>
            <a:pPr marL="430847" indent="-215423" lvl="1">
              <a:lnSpc>
                <a:spcPts val="2793"/>
              </a:lnSpc>
              <a:buFont typeface="Arial"/>
              <a:buChar char="•"/>
            </a:pPr>
            <a:r>
              <a:rPr lang="en-US" sz="1995">
                <a:solidFill>
                  <a:srgbClr val="422F01"/>
                </a:solidFill>
                <a:latin typeface="Source Serif Pro"/>
              </a:rPr>
              <a:t>This theory does fit regarding lengths of sentences and locations of incarceration</a:t>
            </a:r>
          </a:p>
        </p:txBody>
      </p:sp>
      <p:sp>
        <p:nvSpPr>
          <p:cNvPr name="AutoShape 8" id="8"/>
          <p:cNvSpPr/>
          <p:nvPr/>
        </p:nvSpPr>
        <p:spPr>
          <a:xfrm rot="0">
            <a:off x="5968048" y="3640984"/>
            <a:ext cx="2432532" cy="0"/>
          </a:xfrm>
          <a:prstGeom prst="line">
            <a:avLst/>
          </a:prstGeom>
          <a:ln cap="rnd" w="19050">
            <a:solidFill>
              <a:srgbClr val="6D592D"/>
            </a:solidFill>
            <a:prstDash val="sysDot"/>
            <a:headEnd type="none" len="sm" w="sm"/>
            <a:tailEnd type="none" len="sm" w="sm"/>
          </a:ln>
        </p:spPr>
      </p:sp>
      <p:sp>
        <p:nvSpPr>
          <p:cNvPr name="TextBox 9" id="9"/>
          <p:cNvSpPr txBox="true"/>
          <p:nvPr/>
        </p:nvSpPr>
        <p:spPr>
          <a:xfrm rot="0">
            <a:off x="5815804" y="3115800"/>
            <a:ext cx="2607216" cy="340995"/>
          </a:xfrm>
          <a:prstGeom prst="rect">
            <a:avLst/>
          </a:prstGeom>
        </p:spPr>
        <p:txBody>
          <a:bodyPr anchor="t" rtlCol="false" tIns="0" lIns="0" bIns="0" rIns="0">
            <a:spAutoFit/>
          </a:bodyPr>
          <a:lstStyle/>
          <a:p>
            <a:pPr algn="ctr" marL="0" indent="0" lvl="0">
              <a:lnSpc>
                <a:spcPts val="2550"/>
              </a:lnSpc>
            </a:pPr>
            <a:r>
              <a:rPr lang="en-US" sz="2550">
                <a:solidFill>
                  <a:srgbClr val="422F01"/>
                </a:solidFill>
                <a:latin typeface="Source Serif Pro Bold"/>
              </a:rPr>
              <a:t>Response</a:t>
            </a:r>
          </a:p>
        </p:txBody>
      </p:sp>
      <p:grpSp>
        <p:nvGrpSpPr>
          <p:cNvPr name="Group 10" id="10"/>
          <p:cNvGrpSpPr/>
          <p:nvPr/>
        </p:nvGrpSpPr>
        <p:grpSpPr>
          <a:xfrm rot="-10800000">
            <a:off x="373374" y="1750455"/>
            <a:ext cx="5186951" cy="4434408"/>
            <a:chOff x="0" y="0"/>
            <a:chExt cx="3676984" cy="3143513"/>
          </a:xfrm>
        </p:grpSpPr>
        <p:sp>
          <p:nvSpPr>
            <p:cNvPr name="Freeform 11" id="11"/>
            <p:cNvSpPr/>
            <p:nvPr/>
          </p:nvSpPr>
          <p:spPr>
            <a:xfrm>
              <a:off x="92710" y="106680"/>
              <a:ext cx="3572843" cy="3024133"/>
            </a:xfrm>
            <a:custGeom>
              <a:avLst/>
              <a:gdLst/>
              <a:ahLst/>
              <a:cxnLst/>
              <a:rect r="r" b="b" t="t" l="l"/>
              <a:pathLst>
                <a:path h="3024133" w="3572843">
                  <a:moveTo>
                    <a:pt x="3546173" y="2834903"/>
                  </a:moveTo>
                  <a:cubicBezTo>
                    <a:pt x="3546173" y="2922533"/>
                    <a:pt x="3469973" y="2993653"/>
                    <a:pt x="3388693" y="2993653"/>
                  </a:cubicBezTo>
                  <a:lnTo>
                    <a:pt x="66040" y="2993653"/>
                  </a:lnTo>
                  <a:cubicBezTo>
                    <a:pt x="43180" y="2993653"/>
                    <a:pt x="20320" y="2988573"/>
                    <a:pt x="0" y="2979683"/>
                  </a:cubicBezTo>
                  <a:cubicBezTo>
                    <a:pt x="26670" y="3007623"/>
                    <a:pt x="63500" y="3024133"/>
                    <a:pt x="116899" y="3024133"/>
                  </a:cubicBezTo>
                  <a:lnTo>
                    <a:pt x="3426793" y="3024133"/>
                  </a:lnTo>
                  <a:cubicBezTo>
                    <a:pt x="3506804" y="3024133"/>
                    <a:pt x="3572843" y="2958093"/>
                    <a:pt x="3572843" y="2878083"/>
                  </a:cubicBezTo>
                  <a:lnTo>
                    <a:pt x="3572843" y="95250"/>
                  </a:lnTo>
                  <a:cubicBezTo>
                    <a:pt x="3572843" y="58420"/>
                    <a:pt x="3558873" y="25400"/>
                    <a:pt x="3537284" y="0"/>
                  </a:cubicBezTo>
                  <a:cubicBezTo>
                    <a:pt x="3543634" y="16510"/>
                    <a:pt x="3546173" y="34290"/>
                    <a:pt x="3546173" y="52070"/>
                  </a:cubicBezTo>
                  <a:lnTo>
                    <a:pt x="3546173" y="2834903"/>
                  </a:lnTo>
                  <a:lnTo>
                    <a:pt x="3546173" y="2834903"/>
                  </a:lnTo>
                  <a:close/>
                </a:path>
              </a:pathLst>
            </a:custGeom>
            <a:solidFill>
              <a:srgbClr val="FFF7EA"/>
            </a:solidFill>
          </p:spPr>
        </p:sp>
        <p:sp>
          <p:nvSpPr>
            <p:cNvPr name="Freeform 12" id="12"/>
            <p:cNvSpPr/>
            <p:nvPr/>
          </p:nvSpPr>
          <p:spPr>
            <a:xfrm>
              <a:off x="12700" y="12700"/>
              <a:ext cx="3612214" cy="3074933"/>
            </a:xfrm>
            <a:custGeom>
              <a:avLst/>
              <a:gdLst/>
              <a:ahLst/>
              <a:cxnLst/>
              <a:rect r="r" b="b" t="t" l="l"/>
              <a:pathLst>
                <a:path h="3074933" w="3612214">
                  <a:moveTo>
                    <a:pt x="146050" y="3074933"/>
                  </a:moveTo>
                  <a:lnTo>
                    <a:pt x="3466164" y="3074933"/>
                  </a:lnTo>
                  <a:cubicBezTo>
                    <a:pt x="3546173" y="3074933"/>
                    <a:pt x="3612214" y="3008893"/>
                    <a:pt x="3612214" y="2928883"/>
                  </a:cubicBezTo>
                  <a:lnTo>
                    <a:pt x="3612214" y="146050"/>
                  </a:lnTo>
                  <a:cubicBezTo>
                    <a:pt x="3612214" y="66040"/>
                    <a:pt x="3546173" y="0"/>
                    <a:pt x="3466164" y="0"/>
                  </a:cubicBezTo>
                  <a:lnTo>
                    <a:pt x="146050" y="0"/>
                  </a:lnTo>
                  <a:cubicBezTo>
                    <a:pt x="66040" y="0"/>
                    <a:pt x="0" y="66040"/>
                    <a:pt x="0" y="146050"/>
                  </a:cubicBezTo>
                  <a:lnTo>
                    <a:pt x="0" y="2928883"/>
                  </a:lnTo>
                  <a:cubicBezTo>
                    <a:pt x="0" y="3010163"/>
                    <a:pt x="66040" y="3074933"/>
                    <a:pt x="146050" y="3074933"/>
                  </a:cubicBezTo>
                  <a:close/>
                </a:path>
              </a:pathLst>
            </a:custGeom>
            <a:solidFill>
              <a:srgbClr val="EBC676"/>
            </a:solidFill>
          </p:spPr>
        </p:sp>
        <p:sp>
          <p:nvSpPr>
            <p:cNvPr name="Freeform 13" id="13"/>
            <p:cNvSpPr/>
            <p:nvPr/>
          </p:nvSpPr>
          <p:spPr>
            <a:xfrm>
              <a:off x="0" y="0"/>
              <a:ext cx="3676984" cy="3143513"/>
            </a:xfrm>
            <a:custGeom>
              <a:avLst/>
              <a:gdLst/>
              <a:ahLst/>
              <a:cxnLst/>
              <a:rect r="r" b="b" t="t" l="l"/>
              <a:pathLst>
                <a:path h="3143513" w="3676984">
                  <a:moveTo>
                    <a:pt x="3613484" y="74930"/>
                  </a:moveTo>
                  <a:cubicBezTo>
                    <a:pt x="3585544" y="30480"/>
                    <a:pt x="3536014" y="0"/>
                    <a:pt x="3478864" y="0"/>
                  </a:cubicBezTo>
                  <a:lnTo>
                    <a:pt x="158750" y="0"/>
                  </a:lnTo>
                  <a:cubicBezTo>
                    <a:pt x="71120" y="0"/>
                    <a:pt x="0" y="71120"/>
                    <a:pt x="0" y="158750"/>
                  </a:cubicBezTo>
                  <a:lnTo>
                    <a:pt x="0" y="2941583"/>
                  </a:lnTo>
                  <a:cubicBezTo>
                    <a:pt x="0" y="2993653"/>
                    <a:pt x="25400" y="3039373"/>
                    <a:pt x="63500" y="3068583"/>
                  </a:cubicBezTo>
                  <a:cubicBezTo>
                    <a:pt x="91440" y="3113033"/>
                    <a:pt x="140970" y="3143513"/>
                    <a:pt x="212870" y="3143513"/>
                  </a:cubicBezTo>
                  <a:lnTo>
                    <a:pt x="3518234" y="3143513"/>
                  </a:lnTo>
                  <a:cubicBezTo>
                    <a:pt x="3605864" y="3143513"/>
                    <a:pt x="3676984" y="3072393"/>
                    <a:pt x="3676984" y="2984763"/>
                  </a:cubicBezTo>
                  <a:lnTo>
                    <a:pt x="3676984" y="201930"/>
                  </a:lnTo>
                  <a:cubicBezTo>
                    <a:pt x="3676983" y="149860"/>
                    <a:pt x="3651583" y="104140"/>
                    <a:pt x="3613484" y="74930"/>
                  </a:cubicBezTo>
                  <a:close/>
                  <a:moveTo>
                    <a:pt x="12700" y="2941583"/>
                  </a:moveTo>
                  <a:lnTo>
                    <a:pt x="12700" y="158750"/>
                  </a:lnTo>
                  <a:cubicBezTo>
                    <a:pt x="12700" y="78740"/>
                    <a:pt x="78740" y="12700"/>
                    <a:pt x="158750" y="12700"/>
                  </a:cubicBezTo>
                  <a:lnTo>
                    <a:pt x="3478864" y="12700"/>
                  </a:lnTo>
                  <a:cubicBezTo>
                    <a:pt x="3558873" y="12700"/>
                    <a:pt x="3624914" y="78740"/>
                    <a:pt x="3624914" y="158750"/>
                  </a:cubicBezTo>
                  <a:lnTo>
                    <a:pt x="3624914" y="2941583"/>
                  </a:lnTo>
                  <a:cubicBezTo>
                    <a:pt x="3624914" y="3021593"/>
                    <a:pt x="3558873" y="3087633"/>
                    <a:pt x="3478864" y="3087633"/>
                  </a:cubicBezTo>
                  <a:lnTo>
                    <a:pt x="158750" y="3087633"/>
                  </a:lnTo>
                  <a:cubicBezTo>
                    <a:pt x="78740" y="3087633"/>
                    <a:pt x="12700" y="3022863"/>
                    <a:pt x="12700" y="2941583"/>
                  </a:cubicBezTo>
                  <a:close/>
                  <a:moveTo>
                    <a:pt x="3665553" y="2984763"/>
                  </a:moveTo>
                  <a:cubicBezTo>
                    <a:pt x="3665553" y="3064772"/>
                    <a:pt x="3598244" y="3130813"/>
                    <a:pt x="3518234" y="3130813"/>
                  </a:cubicBezTo>
                  <a:lnTo>
                    <a:pt x="212870" y="3130813"/>
                  </a:lnTo>
                  <a:cubicBezTo>
                    <a:pt x="157480" y="3130813"/>
                    <a:pt x="120650" y="3114303"/>
                    <a:pt x="93980" y="3086363"/>
                  </a:cubicBezTo>
                  <a:cubicBezTo>
                    <a:pt x="114300" y="3095253"/>
                    <a:pt x="135890" y="3100332"/>
                    <a:pt x="160020" y="3100332"/>
                  </a:cubicBezTo>
                  <a:lnTo>
                    <a:pt x="3480134" y="3100332"/>
                  </a:lnTo>
                  <a:cubicBezTo>
                    <a:pt x="3567764" y="3100332"/>
                    <a:pt x="3638884" y="3029213"/>
                    <a:pt x="3638884" y="2941582"/>
                  </a:cubicBezTo>
                  <a:lnTo>
                    <a:pt x="3638884" y="158750"/>
                  </a:lnTo>
                  <a:cubicBezTo>
                    <a:pt x="3638884" y="140970"/>
                    <a:pt x="3635073" y="123190"/>
                    <a:pt x="3629994" y="106680"/>
                  </a:cubicBezTo>
                  <a:cubicBezTo>
                    <a:pt x="3651584" y="132080"/>
                    <a:pt x="3665554" y="165100"/>
                    <a:pt x="3665554" y="201930"/>
                  </a:cubicBezTo>
                  <a:lnTo>
                    <a:pt x="3665554" y="2984763"/>
                  </a:lnTo>
                  <a:cubicBezTo>
                    <a:pt x="3665553" y="2984763"/>
                    <a:pt x="3665553" y="2984763"/>
                    <a:pt x="3665553" y="2984763"/>
                  </a:cubicBezTo>
                  <a:close/>
                </a:path>
              </a:pathLst>
            </a:custGeom>
            <a:solidFill>
              <a:srgbClr val="FFF7EA"/>
            </a:solidFill>
          </p:spPr>
        </p:sp>
      </p:grpSp>
      <p:sp>
        <p:nvSpPr>
          <p:cNvPr name="TextBox 14" id="14"/>
          <p:cNvSpPr txBox="true"/>
          <p:nvPr/>
        </p:nvSpPr>
        <p:spPr>
          <a:xfrm rot="0">
            <a:off x="514203" y="2564001"/>
            <a:ext cx="4859482" cy="3511662"/>
          </a:xfrm>
          <a:prstGeom prst="rect">
            <a:avLst/>
          </a:prstGeom>
        </p:spPr>
        <p:txBody>
          <a:bodyPr anchor="t" rtlCol="false" tIns="0" lIns="0" bIns="0" rIns="0">
            <a:spAutoFit/>
          </a:bodyPr>
          <a:lstStyle/>
          <a:p>
            <a:pPr marL="430847" indent="-215423" lvl="1">
              <a:lnSpc>
                <a:spcPts val="2793"/>
              </a:lnSpc>
              <a:buFont typeface="Arial"/>
              <a:buChar char="•"/>
            </a:pPr>
            <a:r>
              <a:rPr lang="en-US" sz="1995">
                <a:solidFill>
                  <a:srgbClr val="422F01"/>
                </a:solidFill>
                <a:latin typeface="Source Serif Pro"/>
              </a:rPr>
              <a:t>Those who commit wrongful acts morally deserve to suffer a proportionate punishment</a:t>
            </a:r>
          </a:p>
          <a:p>
            <a:pPr marL="430847" indent="-215423" lvl="1">
              <a:lnSpc>
                <a:spcPts val="2793"/>
              </a:lnSpc>
              <a:buFont typeface="Arial"/>
              <a:buChar char="•"/>
            </a:pPr>
            <a:r>
              <a:rPr lang="en-US" sz="1995">
                <a:solidFill>
                  <a:srgbClr val="422F01"/>
                </a:solidFill>
                <a:latin typeface="Source Serif Pro"/>
              </a:rPr>
              <a:t>The Theory of Vengeance - Based on the doctrine of Lex talionis, which translates to 'an eye for an eye.'</a:t>
            </a:r>
          </a:p>
          <a:p>
            <a:pPr marL="430847" indent="-215423" lvl="1">
              <a:lnSpc>
                <a:spcPts val="2793"/>
              </a:lnSpc>
              <a:buFont typeface="Arial"/>
              <a:buChar char="•"/>
            </a:pPr>
            <a:r>
              <a:rPr lang="en-US" sz="1995">
                <a:solidFill>
                  <a:srgbClr val="422F01"/>
                </a:solidFill>
                <a:latin typeface="Source Serif Pro"/>
              </a:rPr>
              <a:t>Why should prisoners sit with idle hands when the rest must work to put a roof over our heads and food in our bellies? </a:t>
            </a:r>
          </a:p>
        </p:txBody>
      </p:sp>
      <p:sp>
        <p:nvSpPr>
          <p:cNvPr name="AutoShape 15" id="15"/>
          <p:cNvSpPr/>
          <p:nvPr/>
        </p:nvSpPr>
        <p:spPr>
          <a:xfrm rot="0">
            <a:off x="1750583" y="2514437"/>
            <a:ext cx="2432532" cy="0"/>
          </a:xfrm>
          <a:prstGeom prst="line">
            <a:avLst/>
          </a:prstGeom>
          <a:ln cap="rnd" w="19050">
            <a:solidFill>
              <a:srgbClr val="6D592D"/>
            </a:solidFill>
            <a:prstDash val="sysDot"/>
            <a:headEnd type="none" len="sm" w="sm"/>
            <a:tailEnd type="none" len="sm" w="sm"/>
          </a:ln>
        </p:spPr>
      </p:sp>
      <p:sp>
        <p:nvSpPr>
          <p:cNvPr name="TextBox 16" id="16"/>
          <p:cNvSpPr txBox="true"/>
          <p:nvPr/>
        </p:nvSpPr>
        <p:spPr>
          <a:xfrm rot="0">
            <a:off x="1323787" y="2031990"/>
            <a:ext cx="3286126" cy="331470"/>
          </a:xfrm>
          <a:prstGeom prst="rect">
            <a:avLst/>
          </a:prstGeom>
        </p:spPr>
        <p:txBody>
          <a:bodyPr anchor="t" rtlCol="false" tIns="0" lIns="0" bIns="0" rIns="0">
            <a:spAutoFit/>
          </a:bodyPr>
          <a:lstStyle/>
          <a:p>
            <a:pPr algn="ctr" marL="0" indent="0" lvl="0">
              <a:lnSpc>
                <a:spcPts val="2549"/>
              </a:lnSpc>
            </a:pPr>
            <a:r>
              <a:rPr lang="en-US" sz="2549">
                <a:solidFill>
                  <a:srgbClr val="422F01"/>
                </a:solidFill>
                <a:latin typeface="Source Serif Pro Bold"/>
              </a:rPr>
              <a:t>Retribution Theory </a:t>
            </a:r>
          </a:p>
        </p:txBody>
      </p:sp>
      <p:pic>
        <p:nvPicPr>
          <p:cNvPr name="Picture 17" id="1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9007243" y="6587545"/>
            <a:ext cx="897021" cy="1044566"/>
          </a:xfrm>
          <a:prstGeom prst="rect">
            <a:avLst/>
          </a:prstGeom>
        </p:spPr>
      </p:pic>
      <p:grpSp>
        <p:nvGrpSpPr>
          <p:cNvPr name="Group 18" id="18"/>
          <p:cNvGrpSpPr/>
          <p:nvPr/>
        </p:nvGrpSpPr>
        <p:grpSpPr>
          <a:xfrm rot="0">
            <a:off x="-159277" y="6325837"/>
            <a:ext cx="2936421" cy="989363"/>
            <a:chOff x="0" y="0"/>
            <a:chExt cx="4589780" cy="4578350"/>
          </a:xfrm>
        </p:grpSpPr>
        <p:sp>
          <p:nvSpPr>
            <p:cNvPr name="Freeform 19" id="19"/>
            <p:cNvSpPr/>
            <p:nvPr/>
          </p:nvSpPr>
          <p:spPr>
            <a:xfrm>
              <a:off x="589747" y="184190"/>
              <a:ext cx="6139834" cy="2057475"/>
            </a:xfrm>
            <a:custGeom>
              <a:avLst/>
              <a:gdLst/>
              <a:ahLst/>
              <a:cxnLst/>
              <a:rect r="r" b="b" t="t" l="l"/>
              <a:pathLst>
                <a:path h="2057475" w="6139834">
                  <a:moveTo>
                    <a:pt x="52512" y="122794"/>
                  </a:moveTo>
                  <a:lnTo>
                    <a:pt x="52512" y="102328"/>
                  </a:lnTo>
                  <a:cubicBezTo>
                    <a:pt x="119161" y="102328"/>
                    <a:pt x="173693" y="83909"/>
                    <a:pt x="173693" y="61397"/>
                  </a:cubicBezTo>
                  <a:cubicBezTo>
                    <a:pt x="173693" y="38885"/>
                    <a:pt x="119161" y="20466"/>
                    <a:pt x="52512" y="20466"/>
                  </a:cubicBezTo>
                  <a:lnTo>
                    <a:pt x="52512" y="0"/>
                  </a:lnTo>
                  <a:cubicBezTo>
                    <a:pt x="153496" y="0"/>
                    <a:pt x="234283" y="27288"/>
                    <a:pt x="234283" y="61397"/>
                  </a:cubicBezTo>
                  <a:cubicBezTo>
                    <a:pt x="234283" y="95507"/>
                    <a:pt x="153496" y="122794"/>
                    <a:pt x="52512" y="122794"/>
                  </a:cubicBezTo>
                  <a:close/>
                  <a:moveTo>
                    <a:pt x="3231491" y="70948"/>
                  </a:moveTo>
                  <a:lnTo>
                    <a:pt x="3231491" y="50482"/>
                  </a:lnTo>
                  <a:lnTo>
                    <a:pt x="2867949" y="50482"/>
                  </a:lnTo>
                  <a:lnTo>
                    <a:pt x="2867949" y="70948"/>
                  </a:lnTo>
                  <a:lnTo>
                    <a:pt x="3231491" y="70948"/>
                  </a:lnTo>
                  <a:close/>
                  <a:moveTo>
                    <a:pt x="3049720" y="2057476"/>
                  </a:moveTo>
                  <a:cubicBezTo>
                    <a:pt x="3150704" y="2057476"/>
                    <a:pt x="3231491" y="2030188"/>
                    <a:pt x="3231491" y="1996079"/>
                  </a:cubicBezTo>
                  <a:lnTo>
                    <a:pt x="3170901" y="1996079"/>
                  </a:lnTo>
                  <a:cubicBezTo>
                    <a:pt x="3170901" y="2018591"/>
                    <a:pt x="3116369" y="2037010"/>
                    <a:pt x="3049720" y="2037010"/>
                  </a:cubicBezTo>
                  <a:cubicBezTo>
                    <a:pt x="2983070" y="2037010"/>
                    <a:pt x="2928539" y="2018591"/>
                    <a:pt x="2928539" y="1996079"/>
                  </a:cubicBezTo>
                  <a:lnTo>
                    <a:pt x="2867949" y="1996079"/>
                  </a:lnTo>
                  <a:cubicBezTo>
                    <a:pt x="2867949" y="2029506"/>
                    <a:pt x="2948736" y="2057476"/>
                    <a:pt x="3049720" y="2057476"/>
                  </a:cubicBezTo>
                  <a:close/>
                  <a:moveTo>
                    <a:pt x="1504663" y="1534238"/>
                  </a:moveTo>
                  <a:cubicBezTo>
                    <a:pt x="1504663" y="1568348"/>
                    <a:pt x="1585450" y="1595635"/>
                    <a:pt x="1686435" y="1595635"/>
                  </a:cubicBezTo>
                  <a:lnTo>
                    <a:pt x="1686435" y="1575170"/>
                  </a:lnTo>
                  <a:cubicBezTo>
                    <a:pt x="1619785" y="1575170"/>
                    <a:pt x="1565254" y="1556751"/>
                    <a:pt x="1565254" y="1534238"/>
                  </a:cubicBezTo>
                  <a:cubicBezTo>
                    <a:pt x="1565254" y="1511726"/>
                    <a:pt x="1619785" y="1493307"/>
                    <a:pt x="1686435" y="1493307"/>
                  </a:cubicBezTo>
                  <a:lnTo>
                    <a:pt x="1686435" y="1472842"/>
                  </a:lnTo>
                  <a:cubicBezTo>
                    <a:pt x="1587470" y="1472842"/>
                    <a:pt x="1504663" y="1500811"/>
                    <a:pt x="1504663" y="1534238"/>
                  </a:cubicBezTo>
                  <a:close/>
                  <a:moveTo>
                    <a:pt x="256500" y="1092864"/>
                  </a:moveTo>
                  <a:lnTo>
                    <a:pt x="298913" y="1077856"/>
                  </a:lnTo>
                  <a:lnTo>
                    <a:pt x="42413" y="991218"/>
                  </a:lnTo>
                  <a:lnTo>
                    <a:pt x="0" y="1005544"/>
                  </a:lnTo>
                  <a:lnTo>
                    <a:pt x="256500" y="1092864"/>
                  </a:lnTo>
                  <a:close/>
                  <a:moveTo>
                    <a:pt x="6139834" y="565533"/>
                  </a:moveTo>
                  <a:lnTo>
                    <a:pt x="6139834" y="545068"/>
                  </a:lnTo>
                  <a:lnTo>
                    <a:pt x="5776291" y="545068"/>
                  </a:lnTo>
                  <a:lnTo>
                    <a:pt x="5776291" y="565533"/>
                  </a:lnTo>
                  <a:lnTo>
                    <a:pt x="6139834" y="565533"/>
                  </a:lnTo>
                  <a:close/>
                  <a:moveTo>
                    <a:pt x="5867177" y="1045793"/>
                  </a:moveTo>
                  <a:cubicBezTo>
                    <a:pt x="5867177" y="1079902"/>
                    <a:pt x="5947964" y="1107190"/>
                    <a:pt x="6048948" y="1107190"/>
                  </a:cubicBezTo>
                  <a:lnTo>
                    <a:pt x="6048948" y="1086724"/>
                  </a:lnTo>
                  <a:cubicBezTo>
                    <a:pt x="5982298" y="1086724"/>
                    <a:pt x="5927767" y="1068305"/>
                    <a:pt x="5927767" y="1045793"/>
                  </a:cubicBezTo>
                  <a:cubicBezTo>
                    <a:pt x="5927767" y="1023281"/>
                    <a:pt x="5982298" y="1004862"/>
                    <a:pt x="6048948" y="1004862"/>
                  </a:cubicBezTo>
                  <a:lnTo>
                    <a:pt x="6048948" y="984396"/>
                  </a:lnTo>
                  <a:cubicBezTo>
                    <a:pt x="5949983" y="984396"/>
                    <a:pt x="5867177" y="1011684"/>
                    <a:pt x="5867177" y="1045793"/>
                  </a:cubicBezTo>
                  <a:close/>
                  <a:moveTo>
                    <a:pt x="3136566" y="553254"/>
                  </a:moveTo>
                  <a:cubicBezTo>
                    <a:pt x="3136566" y="519145"/>
                    <a:pt x="3055779" y="491857"/>
                    <a:pt x="2954795" y="491857"/>
                  </a:cubicBezTo>
                  <a:lnTo>
                    <a:pt x="2954795" y="512323"/>
                  </a:lnTo>
                  <a:cubicBezTo>
                    <a:pt x="3021444" y="512323"/>
                    <a:pt x="3075976" y="530742"/>
                    <a:pt x="3075976" y="553254"/>
                  </a:cubicBezTo>
                  <a:cubicBezTo>
                    <a:pt x="3075976" y="575766"/>
                    <a:pt x="3021444" y="594185"/>
                    <a:pt x="2954795" y="594185"/>
                  </a:cubicBezTo>
                  <a:lnTo>
                    <a:pt x="2954795" y="614651"/>
                  </a:lnTo>
                  <a:cubicBezTo>
                    <a:pt x="3055779" y="614651"/>
                    <a:pt x="3136566" y="586681"/>
                    <a:pt x="3136566" y="553254"/>
                  </a:cubicBezTo>
                  <a:close/>
                  <a:moveTo>
                    <a:pt x="1623824" y="490493"/>
                  </a:moveTo>
                  <a:lnTo>
                    <a:pt x="1563234" y="490493"/>
                  </a:lnTo>
                  <a:lnTo>
                    <a:pt x="1563234" y="613286"/>
                  </a:lnTo>
                  <a:lnTo>
                    <a:pt x="1623824" y="613286"/>
                  </a:lnTo>
                  <a:lnTo>
                    <a:pt x="1623824" y="490493"/>
                  </a:lnTo>
                  <a:close/>
                  <a:moveTo>
                    <a:pt x="3229472" y="1053979"/>
                  </a:moveTo>
                  <a:lnTo>
                    <a:pt x="3229472" y="1033513"/>
                  </a:lnTo>
                  <a:lnTo>
                    <a:pt x="2865929" y="1033513"/>
                  </a:lnTo>
                  <a:lnTo>
                    <a:pt x="2865929" y="1053979"/>
                  </a:lnTo>
                  <a:lnTo>
                    <a:pt x="3229472" y="1053979"/>
                  </a:lnTo>
                  <a:close/>
                  <a:moveTo>
                    <a:pt x="6139834" y="2035646"/>
                  </a:moveTo>
                  <a:lnTo>
                    <a:pt x="6139834" y="2015180"/>
                  </a:lnTo>
                  <a:lnTo>
                    <a:pt x="5776291" y="2015180"/>
                  </a:lnTo>
                  <a:lnTo>
                    <a:pt x="5776291" y="2035646"/>
                  </a:lnTo>
                  <a:lnTo>
                    <a:pt x="6139834" y="2035646"/>
                  </a:lnTo>
                  <a:close/>
                </a:path>
              </a:pathLst>
            </a:custGeom>
            <a:solidFill>
              <a:srgbClr val="EBC676"/>
            </a:solidFill>
          </p:spPr>
        </p:sp>
        <p:sp>
          <p:nvSpPr>
            <p:cNvPr name="Freeform 20" id="20"/>
            <p:cNvSpPr/>
            <p:nvPr/>
          </p:nvSpPr>
          <p:spPr>
            <a:xfrm>
              <a:off x="545314" y="184190"/>
              <a:ext cx="6151951" cy="2087492"/>
            </a:xfrm>
            <a:custGeom>
              <a:avLst/>
              <a:gdLst/>
              <a:ahLst/>
              <a:cxnLst/>
              <a:rect r="r" b="b" t="t" l="l"/>
              <a:pathLst>
                <a:path h="2087492" w="6151951">
                  <a:moveTo>
                    <a:pt x="6032791" y="1597000"/>
                  </a:moveTo>
                  <a:lnTo>
                    <a:pt x="5972200" y="1597000"/>
                  </a:lnTo>
                  <a:lnTo>
                    <a:pt x="5972200" y="1474206"/>
                  </a:lnTo>
                  <a:lnTo>
                    <a:pt x="6032791" y="1474206"/>
                  </a:lnTo>
                  <a:lnTo>
                    <a:pt x="6032791" y="1597000"/>
                  </a:lnTo>
                  <a:close/>
                  <a:moveTo>
                    <a:pt x="1668257" y="0"/>
                  </a:moveTo>
                  <a:lnTo>
                    <a:pt x="1607667" y="0"/>
                  </a:lnTo>
                  <a:lnTo>
                    <a:pt x="1607667" y="122794"/>
                  </a:lnTo>
                  <a:lnTo>
                    <a:pt x="1668257" y="122794"/>
                  </a:lnTo>
                  <a:lnTo>
                    <a:pt x="1668257" y="0"/>
                  </a:lnTo>
                  <a:close/>
                  <a:moveTo>
                    <a:pt x="84827" y="605782"/>
                  </a:moveTo>
                  <a:lnTo>
                    <a:pt x="42413" y="591456"/>
                  </a:lnTo>
                  <a:lnTo>
                    <a:pt x="298913" y="504819"/>
                  </a:lnTo>
                  <a:lnTo>
                    <a:pt x="341326" y="519145"/>
                  </a:lnTo>
                  <a:lnTo>
                    <a:pt x="84827" y="605782"/>
                  </a:lnTo>
                  <a:close/>
                  <a:moveTo>
                    <a:pt x="4390789" y="24559"/>
                  </a:moveTo>
                  <a:lnTo>
                    <a:pt x="4433202" y="10233"/>
                  </a:lnTo>
                  <a:lnTo>
                    <a:pt x="4689702" y="96871"/>
                  </a:lnTo>
                  <a:lnTo>
                    <a:pt x="4647288" y="111197"/>
                  </a:lnTo>
                  <a:lnTo>
                    <a:pt x="4390789" y="24559"/>
                  </a:lnTo>
                  <a:close/>
                  <a:moveTo>
                    <a:pt x="4730095" y="583270"/>
                  </a:moveTo>
                  <a:lnTo>
                    <a:pt x="4669505" y="583270"/>
                  </a:lnTo>
                  <a:cubicBezTo>
                    <a:pt x="4669505" y="560758"/>
                    <a:pt x="4614974" y="542339"/>
                    <a:pt x="4548324" y="542339"/>
                  </a:cubicBezTo>
                  <a:cubicBezTo>
                    <a:pt x="4481675" y="542339"/>
                    <a:pt x="4427143" y="560758"/>
                    <a:pt x="4427143" y="583270"/>
                  </a:cubicBezTo>
                  <a:lnTo>
                    <a:pt x="4366553" y="583270"/>
                  </a:lnTo>
                  <a:cubicBezTo>
                    <a:pt x="4366553" y="549161"/>
                    <a:pt x="4447340" y="521873"/>
                    <a:pt x="4548324" y="521873"/>
                  </a:cubicBezTo>
                  <a:cubicBezTo>
                    <a:pt x="4647288" y="521873"/>
                    <a:pt x="4730095" y="549843"/>
                    <a:pt x="4730095" y="583270"/>
                  </a:cubicBezTo>
                  <a:close/>
                  <a:moveTo>
                    <a:pt x="2997208" y="1590178"/>
                  </a:moveTo>
                  <a:lnTo>
                    <a:pt x="2954795" y="1575852"/>
                  </a:lnTo>
                  <a:lnTo>
                    <a:pt x="3211294" y="1489214"/>
                  </a:lnTo>
                  <a:lnTo>
                    <a:pt x="3253708" y="1503540"/>
                  </a:lnTo>
                  <a:lnTo>
                    <a:pt x="2997208" y="1590178"/>
                  </a:lnTo>
                  <a:close/>
                  <a:moveTo>
                    <a:pt x="210047" y="1596318"/>
                  </a:moveTo>
                  <a:lnTo>
                    <a:pt x="149457" y="1596318"/>
                  </a:lnTo>
                  <a:lnTo>
                    <a:pt x="149457" y="1473524"/>
                  </a:lnTo>
                  <a:lnTo>
                    <a:pt x="210047" y="1473524"/>
                  </a:lnTo>
                  <a:lnTo>
                    <a:pt x="210047" y="1596318"/>
                  </a:lnTo>
                  <a:close/>
                  <a:moveTo>
                    <a:pt x="4576600" y="2087492"/>
                  </a:moveTo>
                  <a:lnTo>
                    <a:pt x="4516009" y="2087492"/>
                  </a:lnTo>
                  <a:lnTo>
                    <a:pt x="4516009" y="1964698"/>
                  </a:lnTo>
                  <a:lnTo>
                    <a:pt x="4576600" y="1964698"/>
                  </a:lnTo>
                  <a:lnTo>
                    <a:pt x="4576600" y="2087492"/>
                  </a:lnTo>
                  <a:close/>
                  <a:moveTo>
                    <a:pt x="363543" y="2056794"/>
                  </a:moveTo>
                  <a:lnTo>
                    <a:pt x="302952" y="2056794"/>
                  </a:lnTo>
                  <a:cubicBezTo>
                    <a:pt x="302952" y="2034281"/>
                    <a:pt x="248421" y="2015862"/>
                    <a:pt x="181772" y="2015862"/>
                  </a:cubicBezTo>
                  <a:cubicBezTo>
                    <a:pt x="115122" y="2015862"/>
                    <a:pt x="60591" y="2034281"/>
                    <a:pt x="60591" y="2056794"/>
                  </a:cubicBezTo>
                  <a:lnTo>
                    <a:pt x="0" y="2056794"/>
                  </a:lnTo>
                  <a:cubicBezTo>
                    <a:pt x="0" y="2022684"/>
                    <a:pt x="80787" y="1995397"/>
                    <a:pt x="181772" y="1995397"/>
                  </a:cubicBezTo>
                  <a:cubicBezTo>
                    <a:pt x="282756" y="1995397"/>
                    <a:pt x="363543" y="2022684"/>
                    <a:pt x="363543" y="2056794"/>
                  </a:cubicBezTo>
                  <a:close/>
                  <a:moveTo>
                    <a:pt x="5895452" y="111879"/>
                  </a:moveTo>
                  <a:lnTo>
                    <a:pt x="5853038" y="97553"/>
                  </a:lnTo>
                  <a:lnTo>
                    <a:pt x="6109538" y="10915"/>
                  </a:lnTo>
                  <a:lnTo>
                    <a:pt x="6151952" y="25241"/>
                  </a:lnTo>
                  <a:lnTo>
                    <a:pt x="5895452" y="111879"/>
                  </a:lnTo>
                  <a:close/>
                  <a:moveTo>
                    <a:pt x="1526880" y="2079306"/>
                  </a:moveTo>
                  <a:lnTo>
                    <a:pt x="1484466" y="2064980"/>
                  </a:lnTo>
                  <a:lnTo>
                    <a:pt x="1740966" y="1978342"/>
                  </a:lnTo>
                  <a:lnTo>
                    <a:pt x="1783379" y="1992668"/>
                  </a:lnTo>
                  <a:lnTo>
                    <a:pt x="1526880" y="2079306"/>
                  </a:lnTo>
                  <a:close/>
                  <a:moveTo>
                    <a:pt x="4433202" y="1096275"/>
                  </a:moveTo>
                  <a:lnTo>
                    <a:pt x="4390789" y="1081949"/>
                  </a:lnTo>
                  <a:lnTo>
                    <a:pt x="4647288" y="995311"/>
                  </a:lnTo>
                  <a:lnTo>
                    <a:pt x="4689702" y="1009637"/>
                  </a:lnTo>
                  <a:lnTo>
                    <a:pt x="4433202" y="1096275"/>
                  </a:lnTo>
                  <a:close/>
                  <a:moveTo>
                    <a:pt x="1456191" y="1013048"/>
                  </a:moveTo>
                  <a:lnTo>
                    <a:pt x="1516781" y="1013048"/>
                  </a:lnTo>
                  <a:cubicBezTo>
                    <a:pt x="1516781" y="1035560"/>
                    <a:pt x="1571313" y="1053979"/>
                    <a:pt x="1637962" y="1053979"/>
                  </a:cubicBezTo>
                  <a:cubicBezTo>
                    <a:pt x="1704612" y="1053979"/>
                    <a:pt x="1759143" y="1035560"/>
                    <a:pt x="1759143" y="1013048"/>
                  </a:cubicBezTo>
                  <a:lnTo>
                    <a:pt x="1819734" y="1013048"/>
                  </a:lnTo>
                  <a:cubicBezTo>
                    <a:pt x="1819734" y="1047157"/>
                    <a:pt x="1738946" y="1074445"/>
                    <a:pt x="1637962" y="1074445"/>
                  </a:cubicBezTo>
                  <a:cubicBezTo>
                    <a:pt x="1538998" y="1074445"/>
                    <a:pt x="1456191" y="1047157"/>
                    <a:pt x="1456191" y="1013048"/>
                  </a:cubicBezTo>
                  <a:close/>
                  <a:moveTo>
                    <a:pt x="4730095" y="1564937"/>
                  </a:moveTo>
                  <a:lnTo>
                    <a:pt x="4669505" y="1564937"/>
                  </a:lnTo>
                  <a:cubicBezTo>
                    <a:pt x="4669505" y="1542425"/>
                    <a:pt x="4614974" y="1524006"/>
                    <a:pt x="4548324" y="1524006"/>
                  </a:cubicBezTo>
                  <a:cubicBezTo>
                    <a:pt x="4481675" y="1524006"/>
                    <a:pt x="4427143" y="1542425"/>
                    <a:pt x="4427143" y="1564937"/>
                  </a:cubicBezTo>
                  <a:lnTo>
                    <a:pt x="4366553" y="1564937"/>
                  </a:lnTo>
                  <a:cubicBezTo>
                    <a:pt x="4366553" y="1530828"/>
                    <a:pt x="4447340" y="1503540"/>
                    <a:pt x="4548324" y="1503540"/>
                  </a:cubicBezTo>
                  <a:cubicBezTo>
                    <a:pt x="4649308" y="1503540"/>
                    <a:pt x="4730095" y="1531510"/>
                    <a:pt x="4730095" y="1564937"/>
                  </a:cubicBezTo>
                  <a:close/>
                </a:path>
              </a:pathLst>
            </a:custGeom>
            <a:solidFill>
              <a:srgbClr val="FFF7EA"/>
            </a:solidFill>
          </p:spPr>
        </p:sp>
      </p:grpSp>
      <p:grpSp>
        <p:nvGrpSpPr>
          <p:cNvPr name="Group 21" id="21"/>
          <p:cNvGrpSpPr/>
          <p:nvPr/>
        </p:nvGrpSpPr>
        <p:grpSpPr>
          <a:xfrm rot="0">
            <a:off x="514203" y="650775"/>
            <a:ext cx="1589460" cy="472148"/>
            <a:chOff x="0" y="0"/>
            <a:chExt cx="6442998" cy="1913890"/>
          </a:xfrm>
        </p:grpSpPr>
        <p:sp>
          <p:nvSpPr>
            <p:cNvPr name="Freeform 22" id="22"/>
            <p:cNvSpPr/>
            <p:nvPr/>
          </p:nvSpPr>
          <p:spPr>
            <a:xfrm>
              <a:off x="0" y="0"/>
              <a:ext cx="6442999" cy="1913890"/>
            </a:xfrm>
            <a:custGeom>
              <a:avLst/>
              <a:gdLst/>
              <a:ahLst/>
              <a:cxnLst/>
              <a:rect r="r" b="b" t="t" l="l"/>
              <a:pathLst>
                <a:path h="1913890" w="6442999">
                  <a:moveTo>
                    <a:pt x="6442999" y="956945"/>
                  </a:moveTo>
                  <a:lnTo>
                    <a:pt x="6442999" y="956945"/>
                  </a:lnTo>
                  <a:cubicBezTo>
                    <a:pt x="6442999" y="1485392"/>
                    <a:pt x="6014627" y="1913890"/>
                    <a:pt x="5486054" y="1913890"/>
                  </a:cubicBezTo>
                  <a:lnTo>
                    <a:pt x="956945" y="1913890"/>
                  </a:lnTo>
                  <a:cubicBezTo>
                    <a:pt x="428371" y="1913890"/>
                    <a:pt x="0" y="1485392"/>
                    <a:pt x="0" y="956945"/>
                  </a:cubicBezTo>
                  <a:lnTo>
                    <a:pt x="0" y="956945"/>
                  </a:lnTo>
                  <a:cubicBezTo>
                    <a:pt x="0" y="428371"/>
                    <a:pt x="428371" y="0"/>
                    <a:pt x="956945" y="0"/>
                  </a:cubicBezTo>
                  <a:lnTo>
                    <a:pt x="5486053" y="0"/>
                  </a:lnTo>
                  <a:cubicBezTo>
                    <a:pt x="6014501" y="0"/>
                    <a:pt x="6442999" y="428371"/>
                    <a:pt x="6442999" y="956945"/>
                  </a:cubicBezTo>
                  <a:close/>
                </a:path>
              </a:pathLst>
            </a:custGeom>
            <a:solidFill>
              <a:srgbClr val="FFF7EA"/>
            </a:solidFill>
          </p:spPr>
        </p:sp>
      </p:grpSp>
      <p:sp>
        <p:nvSpPr>
          <p:cNvPr name="TextBox 23" id="23"/>
          <p:cNvSpPr txBox="true"/>
          <p:nvPr/>
        </p:nvSpPr>
        <p:spPr>
          <a:xfrm rot="0">
            <a:off x="781782" y="791599"/>
            <a:ext cx="1054302" cy="190500"/>
          </a:xfrm>
          <a:prstGeom prst="rect">
            <a:avLst/>
          </a:prstGeom>
        </p:spPr>
        <p:txBody>
          <a:bodyPr anchor="t" rtlCol="false" tIns="0" lIns="0" bIns="0" rIns="0">
            <a:spAutoFit/>
          </a:bodyPr>
          <a:lstStyle/>
          <a:p>
            <a:pPr algn="ctr" marL="0" indent="0" lvl="0">
              <a:lnSpc>
                <a:spcPts val="1559"/>
              </a:lnSpc>
              <a:spcBef>
                <a:spcPct val="0"/>
              </a:spcBef>
            </a:pPr>
            <a:r>
              <a:rPr lang="en-US" u="none" sz="1299">
                <a:solidFill>
                  <a:srgbClr val="422F01"/>
                </a:solidFill>
                <a:latin typeface="Source Serif Pro Bold"/>
              </a:rPr>
              <a:t>Page 4</a:t>
            </a:r>
          </a:p>
        </p:txBody>
      </p:sp>
      <p:sp>
        <p:nvSpPr>
          <p:cNvPr name="TextBox 24" id="24"/>
          <p:cNvSpPr txBox="true"/>
          <p:nvPr/>
        </p:nvSpPr>
        <p:spPr>
          <a:xfrm rot="0">
            <a:off x="4876800" y="6146763"/>
            <a:ext cx="4733555" cy="692262"/>
          </a:xfrm>
          <a:prstGeom prst="rect">
            <a:avLst/>
          </a:prstGeom>
        </p:spPr>
        <p:txBody>
          <a:bodyPr anchor="t" rtlCol="false" tIns="0" lIns="0" bIns="0" rIns="0">
            <a:spAutoFit/>
          </a:bodyPr>
          <a:lstStyle/>
          <a:p>
            <a:pPr>
              <a:lnSpc>
                <a:spcPts val="2793"/>
              </a:lnSpc>
            </a:pPr>
            <a:r>
              <a:rPr lang="en-US" sz="1995">
                <a:solidFill>
                  <a:srgbClr val="422F01"/>
                </a:solidFill>
                <a:latin typeface="Source Serif Pro"/>
              </a:rPr>
              <a:t> institutions, but not for the occurrence of penal labor.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7EA"/>
        </a:solidFill>
      </p:bgPr>
    </p:bg>
    <p:spTree>
      <p:nvGrpSpPr>
        <p:cNvPr id="1" name=""/>
        <p:cNvGrpSpPr/>
        <p:nvPr/>
      </p:nvGrpSpPr>
      <p:grpSpPr>
        <a:xfrm>
          <a:off x="0" y="0"/>
          <a:ext cx="0" cy="0"/>
          <a:chOff x="0" y="0"/>
          <a:chExt cx="0" cy="0"/>
        </a:xfrm>
      </p:grpSpPr>
      <p:sp>
        <p:nvSpPr>
          <p:cNvPr name="TextBox 2" id="2"/>
          <p:cNvSpPr txBox="true"/>
          <p:nvPr/>
        </p:nvSpPr>
        <p:spPr>
          <a:xfrm rot="0">
            <a:off x="4003410" y="223594"/>
            <a:ext cx="5406747" cy="1562100"/>
          </a:xfrm>
          <a:prstGeom prst="rect">
            <a:avLst/>
          </a:prstGeom>
        </p:spPr>
        <p:txBody>
          <a:bodyPr anchor="t" rtlCol="false" tIns="0" lIns="0" bIns="0" rIns="0">
            <a:spAutoFit/>
          </a:bodyPr>
          <a:lstStyle/>
          <a:p>
            <a:pPr algn="r" marL="0" indent="0" lvl="0">
              <a:lnSpc>
                <a:spcPts val="6000"/>
              </a:lnSpc>
              <a:spcBef>
                <a:spcPct val="0"/>
              </a:spcBef>
            </a:pPr>
            <a:r>
              <a:rPr lang="en-US" sz="6000">
                <a:solidFill>
                  <a:srgbClr val="422F01"/>
                </a:solidFill>
                <a:latin typeface="Source Han Serif JP Bold"/>
              </a:rPr>
              <a:t>Objection &amp; Response (3)</a:t>
            </a:r>
          </a:p>
        </p:txBody>
      </p:sp>
      <p:grpSp>
        <p:nvGrpSpPr>
          <p:cNvPr name="Group 3" id="3"/>
          <p:cNvGrpSpPr/>
          <p:nvPr/>
        </p:nvGrpSpPr>
        <p:grpSpPr>
          <a:xfrm rot="0">
            <a:off x="276977" y="1892728"/>
            <a:ext cx="4451788" cy="4864112"/>
            <a:chOff x="0" y="0"/>
            <a:chExt cx="3976426" cy="4344722"/>
          </a:xfrm>
        </p:grpSpPr>
        <p:sp>
          <p:nvSpPr>
            <p:cNvPr name="Freeform 4" id="4"/>
            <p:cNvSpPr/>
            <p:nvPr/>
          </p:nvSpPr>
          <p:spPr>
            <a:xfrm>
              <a:off x="92710" y="106680"/>
              <a:ext cx="3872286" cy="4225342"/>
            </a:xfrm>
            <a:custGeom>
              <a:avLst/>
              <a:gdLst/>
              <a:ahLst/>
              <a:cxnLst/>
              <a:rect r="r" b="b" t="t" l="l"/>
              <a:pathLst>
                <a:path h="4225342" w="3872286">
                  <a:moveTo>
                    <a:pt x="3845616" y="4036112"/>
                  </a:moveTo>
                  <a:cubicBezTo>
                    <a:pt x="3845616" y="4123742"/>
                    <a:pt x="3769416" y="4194862"/>
                    <a:pt x="3688136" y="4194862"/>
                  </a:cubicBezTo>
                  <a:lnTo>
                    <a:pt x="66040" y="4194862"/>
                  </a:lnTo>
                  <a:cubicBezTo>
                    <a:pt x="43180" y="4194862"/>
                    <a:pt x="20320" y="4189782"/>
                    <a:pt x="0" y="4180892"/>
                  </a:cubicBezTo>
                  <a:cubicBezTo>
                    <a:pt x="26670" y="4208832"/>
                    <a:pt x="63500" y="4225342"/>
                    <a:pt x="118808" y="4225342"/>
                  </a:cubicBezTo>
                  <a:lnTo>
                    <a:pt x="3726236" y="4225342"/>
                  </a:lnTo>
                  <a:cubicBezTo>
                    <a:pt x="3806246" y="4225342"/>
                    <a:pt x="3872286" y="4159301"/>
                    <a:pt x="3872286" y="4079292"/>
                  </a:cubicBezTo>
                  <a:lnTo>
                    <a:pt x="3872286" y="95250"/>
                  </a:lnTo>
                  <a:cubicBezTo>
                    <a:pt x="3872286" y="58420"/>
                    <a:pt x="3858316" y="25400"/>
                    <a:pt x="3836726" y="0"/>
                  </a:cubicBezTo>
                  <a:cubicBezTo>
                    <a:pt x="3843076" y="16510"/>
                    <a:pt x="3845616" y="34290"/>
                    <a:pt x="3845616" y="52070"/>
                  </a:cubicBezTo>
                  <a:lnTo>
                    <a:pt x="3845616" y="4036112"/>
                  </a:lnTo>
                  <a:lnTo>
                    <a:pt x="3845616" y="4036112"/>
                  </a:lnTo>
                  <a:close/>
                </a:path>
              </a:pathLst>
            </a:custGeom>
            <a:solidFill>
              <a:srgbClr val="6D592D"/>
            </a:solidFill>
          </p:spPr>
        </p:sp>
        <p:sp>
          <p:nvSpPr>
            <p:cNvPr name="Freeform 5" id="5"/>
            <p:cNvSpPr/>
            <p:nvPr/>
          </p:nvSpPr>
          <p:spPr>
            <a:xfrm>
              <a:off x="12700" y="12700"/>
              <a:ext cx="3911656" cy="4276142"/>
            </a:xfrm>
            <a:custGeom>
              <a:avLst/>
              <a:gdLst/>
              <a:ahLst/>
              <a:cxnLst/>
              <a:rect r="r" b="b" t="t" l="l"/>
              <a:pathLst>
                <a:path h="4276142" w="3911656">
                  <a:moveTo>
                    <a:pt x="146050" y="4276142"/>
                  </a:moveTo>
                  <a:lnTo>
                    <a:pt x="3765606" y="4276142"/>
                  </a:lnTo>
                  <a:cubicBezTo>
                    <a:pt x="3845616" y="4276142"/>
                    <a:pt x="3911656" y="4210102"/>
                    <a:pt x="3911656" y="4130092"/>
                  </a:cubicBezTo>
                  <a:lnTo>
                    <a:pt x="3911656" y="146050"/>
                  </a:lnTo>
                  <a:cubicBezTo>
                    <a:pt x="3911656" y="66040"/>
                    <a:pt x="3845616" y="0"/>
                    <a:pt x="3765606" y="0"/>
                  </a:cubicBezTo>
                  <a:lnTo>
                    <a:pt x="146050" y="0"/>
                  </a:lnTo>
                  <a:cubicBezTo>
                    <a:pt x="66040" y="0"/>
                    <a:pt x="0" y="66040"/>
                    <a:pt x="0" y="146050"/>
                  </a:cubicBezTo>
                  <a:lnTo>
                    <a:pt x="0" y="4130092"/>
                  </a:lnTo>
                  <a:cubicBezTo>
                    <a:pt x="0" y="4211372"/>
                    <a:pt x="66040" y="4276142"/>
                    <a:pt x="146050" y="4276142"/>
                  </a:cubicBezTo>
                  <a:close/>
                </a:path>
              </a:pathLst>
            </a:custGeom>
            <a:solidFill>
              <a:srgbClr val="FFFFFF"/>
            </a:solidFill>
          </p:spPr>
        </p:sp>
        <p:sp>
          <p:nvSpPr>
            <p:cNvPr name="Freeform 6" id="6"/>
            <p:cNvSpPr/>
            <p:nvPr/>
          </p:nvSpPr>
          <p:spPr>
            <a:xfrm>
              <a:off x="0" y="0"/>
              <a:ext cx="3976426" cy="4344722"/>
            </a:xfrm>
            <a:custGeom>
              <a:avLst/>
              <a:gdLst/>
              <a:ahLst/>
              <a:cxnLst/>
              <a:rect r="r" b="b" t="t" l="l"/>
              <a:pathLst>
                <a:path h="4344722" w="3976426">
                  <a:moveTo>
                    <a:pt x="3912926" y="74930"/>
                  </a:moveTo>
                  <a:cubicBezTo>
                    <a:pt x="3884986" y="30480"/>
                    <a:pt x="3835456" y="0"/>
                    <a:pt x="3778306" y="0"/>
                  </a:cubicBezTo>
                  <a:lnTo>
                    <a:pt x="158750" y="0"/>
                  </a:lnTo>
                  <a:cubicBezTo>
                    <a:pt x="71120" y="0"/>
                    <a:pt x="0" y="71120"/>
                    <a:pt x="0" y="158750"/>
                  </a:cubicBezTo>
                  <a:lnTo>
                    <a:pt x="0" y="4142792"/>
                  </a:lnTo>
                  <a:cubicBezTo>
                    <a:pt x="0" y="4194862"/>
                    <a:pt x="25400" y="4240581"/>
                    <a:pt x="63500" y="4269792"/>
                  </a:cubicBezTo>
                  <a:cubicBezTo>
                    <a:pt x="91440" y="4314242"/>
                    <a:pt x="140970" y="4344722"/>
                    <a:pt x="215076" y="4344722"/>
                  </a:cubicBezTo>
                  <a:lnTo>
                    <a:pt x="3817676" y="4344722"/>
                  </a:lnTo>
                  <a:cubicBezTo>
                    <a:pt x="3905306" y="4344722"/>
                    <a:pt x="3976426" y="4273602"/>
                    <a:pt x="3976426" y="4185972"/>
                  </a:cubicBezTo>
                  <a:lnTo>
                    <a:pt x="3976426" y="201930"/>
                  </a:lnTo>
                  <a:cubicBezTo>
                    <a:pt x="3976426" y="149860"/>
                    <a:pt x="3951026" y="104140"/>
                    <a:pt x="3912926" y="74930"/>
                  </a:cubicBezTo>
                  <a:close/>
                  <a:moveTo>
                    <a:pt x="12700" y="4142792"/>
                  </a:moveTo>
                  <a:lnTo>
                    <a:pt x="12700" y="158750"/>
                  </a:lnTo>
                  <a:cubicBezTo>
                    <a:pt x="12700" y="78740"/>
                    <a:pt x="78740" y="12700"/>
                    <a:pt x="158750" y="12700"/>
                  </a:cubicBezTo>
                  <a:lnTo>
                    <a:pt x="3778306" y="12700"/>
                  </a:lnTo>
                  <a:cubicBezTo>
                    <a:pt x="3858316" y="12700"/>
                    <a:pt x="3924356" y="78740"/>
                    <a:pt x="3924356" y="158750"/>
                  </a:cubicBezTo>
                  <a:lnTo>
                    <a:pt x="3924356" y="4142792"/>
                  </a:lnTo>
                  <a:cubicBezTo>
                    <a:pt x="3924356" y="4222802"/>
                    <a:pt x="3858316" y="4288842"/>
                    <a:pt x="3778306" y="4288842"/>
                  </a:cubicBezTo>
                  <a:lnTo>
                    <a:pt x="158750" y="4288842"/>
                  </a:lnTo>
                  <a:cubicBezTo>
                    <a:pt x="78740" y="4288842"/>
                    <a:pt x="12700" y="4224072"/>
                    <a:pt x="12700" y="4142792"/>
                  </a:cubicBezTo>
                  <a:close/>
                  <a:moveTo>
                    <a:pt x="3964996" y="4185972"/>
                  </a:moveTo>
                  <a:cubicBezTo>
                    <a:pt x="3964996" y="4265981"/>
                    <a:pt x="3897686" y="4332022"/>
                    <a:pt x="3817676" y="4332022"/>
                  </a:cubicBezTo>
                  <a:lnTo>
                    <a:pt x="215076" y="4332022"/>
                  </a:lnTo>
                  <a:cubicBezTo>
                    <a:pt x="157480" y="4332022"/>
                    <a:pt x="120650" y="4315511"/>
                    <a:pt x="93980" y="4287572"/>
                  </a:cubicBezTo>
                  <a:cubicBezTo>
                    <a:pt x="114300" y="4296461"/>
                    <a:pt x="135890" y="4301542"/>
                    <a:pt x="160020" y="4301542"/>
                  </a:cubicBezTo>
                  <a:lnTo>
                    <a:pt x="3779576" y="4301542"/>
                  </a:lnTo>
                  <a:cubicBezTo>
                    <a:pt x="3867206" y="4301542"/>
                    <a:pt x="3938326" y="4230422"/>
                    <a:pt x="3938326" y="4142792"/>
                  </a:cubicBezTo>
                  <a:lnTo>
                    <a:pt x="3938326" y="158750"/>
                  </a:lnTo>
                  <a:cubicBezTo>
                    <a:pt x="3938326" y="140970"/>
                    <a:pt x="3934516" y="123190"/>
                    <a:pt x="3929436" y="106680"/>
                  </a:cubicBezTo>
                  <a:cubicBezTo>
                    <a:pt x="3951026" y="132080"/>
                    <a:pt x="3964996" y="165100"/>
                    <a:pt x="3964996" y="201930"/>
                  </a:cubicBezTo>
                  <a:lnTo>
                    <a:pt x="3964996" y="4185972"/>
                  </a:lnTo>
                  <a:cubicBezTo>
                    <a:pt x="3964996" y="4185972"/>
                    <a:pt x="3964996" y="4185972"/>
                    <a:pt x="3964996" y="4185972"/>
                  </a:cubicBezTo>
                  <a:close/>
                </a:path>
              </a:pathLst>
            </a:custGeom>
            <a:solidFill>
              <a:srgbClr val="6D592D"/>
            </a:solidFill>
          </p:spPr>
        </p:sp>
      </p:grpSp>
      <p:sp>
        <p:nvSpPr>
          <p:cNvPr name="TextBox 7" id="7"/>
          <p:cNvSpPr txBox="true"/>
          <p:nvPr/>
        </p:nvSpPr>
        <p:spPr>
          <a:xfrm rot="0">
            <a:off x="276977" y="2117976"/>
            <a:ext cx="4327418" cy="795047"/>
          </a:xfrm>
          <a:prstGeom prst="rect">
            <a:avLst/>
          </a:prstGeom>
        </p:spPr>
        <p:txBody>
          <a:bodyPr anchor="t" rtlCol="false" tIns="0" lIns="0" bIns="0" rIns="0">
            <a:spAutoFit/>
          </a:bodyPr>
          <a:lstStyle/>
          <a:p>
            <a:pPr algn="ctr">
              <a:lnSpc>
                <a:spcPts val="2051"/>
              </a:lnSpc>
            </a:pPr>
            <a:r>
              <a:rPr lang="en-US" sz="2051">
                <a:solidFill>
                  <a:srgbClr val="000000"/>
                </a:solidFill>
                <a:latin typeface="Source Serif Pro Bold"/>
              </a:rPr>
              <a:t> We should not be concerned with criminals having rights/moral consideration</a:t>
            </a:r>
          </a:p>
        </p:txBody>
      </p:sp>
      <p:sp>
        <p:nvSpPr>
          <p:cNvPr name="TextBox 8" id="8"/>
          <p:cNvSpPr txBox="true"/>
          <p:nvPr/>
        </p:nvSpPr>
        <p:spPr>
          <a:xfrm rot="0">
            <a:off x="406036" y="2902763"/>
            <a:ext cx="4198360" cy="3741420"/>
          </a:xfrm>
          <a:prstGeom prst="rect">
            <a:avLst/>
          </a:prstGeom>
        </p:spPr>
        <p:txBody>
          <a:bodyPr anchor="t" rtlCol="false" tIns="0" lIns="0" bIns="0" rIns="0">
            <a:spAutoFit/>
          </a:bodyPr>
          <a:lstStyle/>
          <a:p>
            <a:pPr marL="427482" indent="-213741" lvl="1">
              <a:lnSpc>
                <a:spcPts val="3365"/>
              </a:lnSpc>
              <a:buFont typeface="Arial"/>
              <a:buChar char="•"/>
            </a:pPr>
            <a:r>
              <a:rPr lang="en-US" sz="1979">
                <a:solidFill>
                  <a:srgbClr val="000000"/>
                </a:solidFill>
                <a:latin typeface="Source Serif Pro"/>
              </a:rPr>
              <a:t>"Don’t workers behind bars deserve less than equal treatment? After all, they are murderers, criminals, sinners, and deviants.” </a:t>
            </a:r>
          </a:p>
          <a:p>
            <a:pPr marL="427482" indent="-213741" lvl="1">
              <a:lnSpc>
                <a:spcPts val="3365"/>
              </a:lnSpc>
              <a:buFont typeface="Arial"/>
              <a:buChar char="•"/>
            </a:pPr>
            <a:r>
              <a:rPr lang="en-US" sz="1979">
                <a:solidFill>
                  <a:srgbClr val="000000"/>
                </a:solidFill>
                <a:latin typeface="Source Serif Pro"/>
              </a:rPr>
              <a:t>People who do not behave like decent human beings do not merit being treated like decent human beings</a:t>
            </a:r>
          </a:p>
        </p:txBody>
      </p:sp>
      <p:sp>
        <p:nvSpPr>
          <p:cNvPr name="AutoShape 9" id="9"/>
          <p:cNvSpPr/>
          <p:nvPr/>
        </p:nvSpPr>
        <p:spPr>
          <a:xfrm rot="0">
            <a:off x="1032196" y="2913023"/>
            <a:ext cx="2941351" cy="0"/>
          </a:xfrm>
          <a:prstGeom prst="line">
            <a:avLst/>
          </a:prstGeom>
          <a:ln cap="rnd" w="19050">
            <a:solidFill>
              <a:srgbClr val="6D592D"/>
            </a:solidFill>
            <a:prstDash val="sysDot"/>
            <a:headEnd type="none" len="sm" w="sm"/>
            <a:tailEnd type="none" len="sm" w="sm"/>
          </a:ln>
        </p:spPr>
      </p:sp>
      <p:grpSp>
        <p:nvGrpSpPr>
          <p:cNvPr name="Group 10" id="10"/>
          <p:cNvGrpSpPr/>
          <p:nvPr/>
        </p:nvGrpSpPr>
        <p:grpSpPr>
          <a:xfrm rot="0">
            <a:off x="4958368" y="1892728"/>
            <a:ext cx="4451788" cy="4864112"/>
            <a:chOff x="0" y="0"/>
            <a:chExt cx="3976426" cy="4344722"/>
          </a:xfrm>
        </p:grpSpPr>
        <p:sp>
          <p:nvSpPr>
            <p:cNvPr name="Freeform 11" id="11"/>
            <p:cNvSpPr/>
            <p:nvPr/>
          </p:nvSpPr>
          <p:spPr>
            <a:xfrm>
              <a:off x="92710" y="106680"/>
              <a:ext cx="3872286" cy="4225342"/>
            </a:xfrm>
            <a:custGeom>
              <a:avLst/>
              <a:gdLst/>
              <a:ahLst/>
              <a:cxnLst/>
              <a:rect r="r" b="b" t="t" l="l"/>
              <a:pathLst>
                <a:path h="4225342" w="3872286">
                  <a:moveTo>
                    <a:pt x="3845616" y="4036112"/>
                  </a:moveTo>
                  <a:cubicBezTo>
                    <a:pt x="3845616" y="4123742"/>
                    <a:pt x="3769416" y="4194862"/>
                    <a:pt x="3688136" y="4194862"/>
                  </a:cubicBezTo>
                  <a:lnTo>
                    <a:pt x="66040" y="4194862"/>
                  </a:lnTo>
                  <a:cubicBezTo>
                    <a:pt x="43180" y="4194862"/>
                    <a:pt x="20320" y="4189782"/>
                    <a:pt x="0" y="4180892"/>
                  </a:cubicBezTo>
                  <a:cubicBezTo>
                    <a:pt x="26670" y="4208832"/>
                    <a:pt x="63500" y="4225342"/>
                    <a:pt x="118808" y="4225342"/>
                  </a:cubicBezTo>
                  <a:lnTo>
                    <a:pt x="3726236" y="4225342"/>
                  </a:lnTo>
                  <a:cubicBezTo>
                    <a:pt x="3806246" y="4225342"/>
                    <a:pt x="3872286" y="4159301"/>
                    <a:pt x="3872286" y="4079292"/>
                  </a:cubicBezTo>
                  <a:lnTo>
                    <a:pt x="3872286" y="95250"/>
                  </a:lnTo>
                  <a:cubicBezTo>
                    <a:pt x="3872286" y="58420"/>
                    <a:pt x="3858316" y="25400"/>
                    <a:pt x="3836726" y="0"/>
                  </a:cubicBezTo>
                  <a:cubicBezTo>
                    <a:pt x="3843076" y="16510"/>
                    <a:pt x="3845616" y="34290"/>
                    <a:pt x="3845616" y="52070"/>
                  </a:cubicBezTo>
                  <a:lnTo>
                    <a:pt x="3845616" y="4036112"/>
                  </a:lnTo>
                  <a:lnTo>
                    <a:pt x="3845616" y="4036112"/>
                  </a:lnTo>
                  <a:close/>
                </a:path>
              </a:pathLst>
            </a:custGeom>
            <a:solidFill>
              <a:srgbClr val="6D592D"/>
            </a:solidFill>
          </p:spPr>
        </p:sp>
        <p:sp>
          <p:nvSpPr>
            <p:cNvPr name="Freeform 12" id="12"/>
            <p:cNvSpPr/>
            <p:nvPr/>
          </p:nvSpPr>
          <p:spPr>
            <a:xfrm>
              <a:off x="12700" y="12700"/>
              <a:ext cx="3911656" cy="4276142"/>
            </a:xfrm>
            <a:custGeom>
              <a:avLst/>
              <a:gdLst/>
              <a:ahLst/>
              <a:cxnLst/>
              <a:rect r="r" b="b" t="t" l="l"/>
              <a:pathLst>
                <a:path h="4276142" w="3911656">
                  <a:moveTo>
                    <a:pt x="146050" y="4276142"/>
                  </a:moveTo>
                  <a:lnTo>
                    <a:pt x="3765606" y="4276142"/>
                  </a:lnTo>
                  <a:cubicBezTo>
                    <a:pt x="3845616" y="4276142"/>
                    <a:pt x="3911656" y="4210102"/>
                    <a:pt x="3911656" y="4130092"/>
                  </a:cubicBezTo>
                  <a:lnTo>
                    <a:pt x="3911656" y="146050"/>
                  </a:lnTo>
                  <a:cubicBezTo>
                    <a:pt x="3911656" y="66040"/>
                    <a:pt x="3845616" y="0"/>
                    <a:pt x="3765606" y="0"/>
                  </a:cubicBezTo>
                  <a:lnTo>
                    <a:pt x="146050" y="0"/>
                  </a:lnTo>
                  <a:cubicBezTo>
                    <a:pt x="66040" y="0"/>
                    <a:pt x="0" y="66040"/>
                    <a:pt x="0" y="146050"/>
                  </a:cubicBezTo>
                  <a:lnTo>
                    <a:pt x="0" y="4130092"/>
                  </a:lnTo>
                  <a:cubicBezTo>
                    <a:pt x="0" y="4211372"/>
                    <a:pt x="66040" y="4276142"/>
                    <a:pt x="146050" y="4276142"/>
                  </a:cubicBezTo>
                  <a:close/>
                </a:path>
              </a:pathLst>
            </a:custGeom>
            <a:solidFill>
              <a:srgbClr val="FFFFFF"/>
            </a:solidFill>
          </p:spPr>
        </p:sp>
        <p:sp>
          <p:nvSpPr>
            <p:cNvPr name="Freeform 13" id="13"/>
            <p:cNvSpPr/>
            <p:nvPr/>
          </p:nvSpPr>
          <p:spPr>
            <a:xfrm>
              <a:off x="0" y="0"/>
              <a:ext cx="3976426" cy="4344722"/>
            </a:xfrm>
            <a:custGeom>
              <a:avLst/>
              <a:gdLst/>
              <a:ahLst/>
              <a:cxnLst/>
              <a:rect r="r" b="b" t="t" l="l"/>
              <a:pathLst>
                <a:path h="4344722" w="3976426">
                  <a:moveTo>
                    <a:pt x="3912926" y="74930"/>
                  </a:moveTo>
                  <a:cubicBezTo>
                    <a:pt x="3884986" y="30480"/>
                    <a:pt x="3835456" y="0"/>
                    <a:pt x="3778306" y="0"/>
                  </a:cubicBezTo>
                  <a:lnTo>
                    <a:pt x="158750" y="0"/>
                  </a:lnTo>
                  <a:cubicBezTo>
                    <a:pt x="71120" y="0"/>
                    <a:pt x="0" y="71120"/>
                    <a:pt x="0" y="158750"/>
                  </a:cubicBezTo>
                  <a:lnTo>
                    <a:pt x="0" y="4142792"/>
                  </a:lnTo>
                  <a:cubicBezTo>
                    <a:pt x="0" y="4194862"/>
                    <a:pt x="25400" y="4240581"/>
                    <a:pt x="63500" y="4269792"/>
                  </a:cubicBezTo>
                  <a:cubicBezTo>
                    <a:pt x="91440" y="4314242"/>
                    <a:pt x="140970" y="4344722"/>
                    <a:pt x="215076" y="4344722"/>
                  </a:cubicBezTo>
                  <a:lnTo>
                    <a:pt x="3817676" y="4344722"/>
                  </a:lnTo>
                  <a:cubicBezTo>
                    <a:pt x="3905306" y="4344722"/>
                    <a:pt x="3976426" y="4273602"/>
                    <a:pt x="3976426" y="4185972"/>
                  </a:cubicBezTo>
                  <a:lnTo>
                    <a:pt x="3976426" y="201930"/>
                  </a:lnTo>
                  <a:cubicBezTo>
                    <a:pt x="3976426" y="149860"/>
                    <a:pt x="3951026" y="104140"/>
                    <a:pt x="3912926" y="74930"/>
                  </a:cubicBezTo>
                  <a:close/>
                  <a:moveTo>
                    <a:pt x="12700" y="4142792"/>
                  </a:moveTo>
                  <a:lnTo>
                    <a:pt x="12700" y="158750"/>
                  </a:lnTo>
                  <a:cubicBezTo>
                    <a:pt x="12700" y="78740"/>
                    <a:pt x="78740" y="12700"/>
                    <a:pt x="158750" y="12700"/>
                  </a:cubicBezTo>
                  <a:lnTo>
                    <a:pt x="3778306" y="12700"/>
                  </a:lnTo>
                  <a:cubicBezTo>
                    <a:pt x="3858316" y="12700"/>
                    <a:pt x="3924356" y="78740"/>
                    <a:pt x="3924356" y="158750"/>
                  </a:cubicBezTo>
                  <a:lnTo>
                    <a:pt x="3924356" y="4142792"/>
                  </a:lnTo>
                  <a:cubicBezTo>
                    <a:pt x="3924356" y="4222802"/>
                    <a:pt x="3858316" y="4288842"/>
                    <a:pt x="3778306" y="4288842"/>
                  </a:cubicBezTo>
                  <a:lnTo>
                    <a:pt x="158750" y="4288842"/>
                  </a:lnTo>
                  <a:cubicBezTo>
                    <a:pt x="78740" y="4288842"/>
                    <a:pt x="12700" y="4224072"/>
                    <a:pt x="12700" y="4142792"/>
                  </a:cubicBezTo>
                  <a:close/>
                  <a:moveTo>
                    <a:pt x="3964996" y="4185972"/>
                  </a:moveTo>
                  <a:cubicBezTo>
                    <a:pt x="3964996" y="4265981"/>
                    <a:pt x="3897686" y="4332022"/>
                    <a:pt x="3817676" y="4332022"/>
                  </a:cubicBezTo>
                  <a:lnTo>
                    <a:pt x="215076" y="4332022"/>
                  </a:lnTo>
                  <a:cubicBezTo>
                    <a:pt x="157480" y="4332022"/>
                    <a:pt x="120650" y="4315511"/>
                    <a:pt x="93980" y="4287572"/>
                  </a:cubicBezTo>
                  <a:cubicBezTo>
                    <a:pt x="114300" y="4296461"/>
                    <a:pt x="135890" y="4301542"/>
                    <a:pt x="160020" y="4301542"/>
                  </a:cubicBezTo>
                  <a:lnTo>
                    <a:pt x="3779576" y="4301542"/>
                  </a:lnTo>
                  <a:cubicBezTo>
                    <a:pt x="3867206" y="4301542"/>
                    <a:pt x="3938326" y="4230422"/>
                    <a:pt x="3938326" y="4142792"/>
                  </a:cubicBezTo>
                  <a:lnTo>
                    <a:pt x="3938326" y="158750"/>
                  </a:lnTo>
                  <a:cubicBezTo>
                    <a:pt x="3938326" y="140970"/>
                    <a:pt x="3934516" y="123190"/>
                    <a:pt x="3929436" y="106680"/>
                  </a:cubicBezTo>
                  <a:cubicBezTo>
                    <a:pt x="3951026" y="132080"/>
                    <a:pt x="3964996" y="165100"/>
                    <a:pt x="3964996" y="201930"/>
                  </a:cubicBezTo>
                  <a:lnTo>
                    <a:pt x="3964996" y="4185972"/>
                  </a:lnTo>
                  <a:cubicBezTo>
                    <a:pt x="3964996" y="4185972"/>
                    <a:pt x="3964996" y="4185972"/>
                    <a:pt x="3964996" y="4185972"/>
                  </a:cubicBezTo>
                  <a:close/>
                </a:path>
              </a:pathLst>
            </a:custGeom>
            <a:solidFill>
              <a:srgbClr val="6D592D"/>
            </a:solidFill>
          </p:spPr>
        </p:sp>
      </p:grpSp>
      <p:sp>
        <p:nvSpPr>
          <p:cNvPr name="TextBox 14" id="14"/>
          <p:cNvSpPr txBox="true"/>
          <p:nvPr/>
        </p:nvSpPr>
        <p:spPr>
          <a:xfrm rot="0">
            <a:off x="5556699" y="2184651"/>
            <a:ext cx="3255127" cy="637896"/>
          </a:xfrm>
          <a:prstGeom prst="rect">
            <a:avLst/>
          </a:prstGeom>
        </p:spPr>
        <p:txBody>
          <a:bodyPr anchor="t" rtlCol="false" tIns="0" lIns="0" bIns="0" rIns="0">
            <a:spAutoFit/>
          </a:bodyPr>
          <a:lstStyle/>
          <a:p>
            <a:pPr algn="ctr">
              <a:lnSpc>
                <a:spcPts val="4863"/>
              </a:lnSpc>
            </a:pPr>
            <a:r>
              <a:rPr lang="en-US" sz="4863">
                <a:solidFill>
                  <a:srgbClr val="000000"/>
                </a:solidFill>
                <a:latin typeface="Source Serif Pro Bold"/>
              </a:rPr>
              <a:t>Response</a:t>
            </a:r>
          </a:p>
        </p:txBody>
      </p:sp>
      <p:sp>
        <p:nvSpPr>
          <p:cNvPr name="TextBox 15" id="15"/>
          <p:cNvSpPr txBox="true"/>
          <p:nvPr/>
        </p:nvSpPr>
        <p:spPr>
          <a:xfrm rot="0">
            <a:off x="4876800" y="3087547"/>
            <a:ext cx="4451788" cy="3390900"/>
          </a:xfrm>
          <a:prstGeom prst="rect">
            <a:avLst/>
          </a:prstGeom>
        </p:spPr>
        <p:txBody>
          <a:bodyPr anchor="t" rtlCol="false" tIns="0" lIns="0" bIns="0" rIns="0">
            <a:spAutoFit/>
          </a:bodyPr>
          <a:lstStyle/>
          <a:p>
            <a:pPr marL="388618" indent="-194309" lvl="1">
              <a:lnSpc>
                <a:spcPts val="3059"/>
              </a:lnSpc>
              <a:buFont typeface="Arial"/>
              <a:buChar char="•"/>
            </a:pPr>
            <a:r>
              <a:rPr lang="en-US" sz="1799">
                <a:solidFill>
                  <a:srgbClr val="000000"/>
                </a:solidFill>
                <a:latin typeface="Source Serif Pro"/>
              </a:rPr>
              <a:t>Consider series of risk factors</a:t>
            </a:r>
          </a:p>
          <a:p>
            <a:pPr marL="388618" indent="-194309" lvl="1">
              <a:lnSpc>
                <a:spcPts val="3059"/>
              </a:lnSpc>
              <a:buFont typeface="Arial"/>
              <a:buChar char="•"/>
            </a:pPr>
            <a:r>
              <a:rPr lang="en-US" sz="1799">
                <a:solidFill>
                  <a:srgbClr val="000000"/>
                </a:solidFill>
                <a:latin typeface="Source Serif Pro"/>
              </a:rPr>
              <a:t>We have to decide as a society, are we saying that we want people to be better when they are released or that we want to get revenge and punish people? </a:t>
            </a:r>
          </a:p>
          <a:p>
            <a:pPr marL="388618" indent="-194309" lvl="1">
              <a:lnSpc>
                <a:spcPts val="3059"/>
              </a:lnSpc>
              <a:buFont typeface="Arial"/>
              <a:buChar char="•"/>
            </a:pPr>
            <a:r>
              <a:rPr lang="en-US" sz="1799">
                <a:solidFill>
                  <a:srgbClr val="000000"/>
                </a:solidFill>
                <a:latin typeface="Source Serif Pro"/>
              </a:rPr>
              <a:t>C</a:t>
            </a:r>
            <a:r>
              <a:rPr lang="en-US" sz="1799">
                <a:solidFill>
                  <a:srgbClr val="000000"/>
                </a:solidFill>
                <a:latin typeface="Source Serif Pro"/>
              </a:rPr>
              <a:t>onsider how these individuals became incarcerated  </a:t>
            </a:r>
          </a:p>
          <a:p>
            <a:pPr marL="388618" indent="-194309" lvl="1">
              <a:lnSpc>
                <a:spcPts val="3059"/>
              </a:lnSpc>
              <a:buFont typeface="Arial"/>
              <a:buChar char="•"/>
            </a:pPr>
            <a:r>
              <a:rPr lang="en-US" sz="1799">
                <a:solidFill>
                  <a:srgbClr val="000000"/>
                </a:solidFill>
                <a:latin typeface="Source Serif Pro"/>
              </a:rPr>
              <a:t>Consider wrongfully convicted individuals </a:t>
            </a:r>
          </a:p>
        </p:txBody>
      </p:sp>
      <p:sp>
        <p:nvSpPr>
          <p:cNvPr name="AutoShape 16" id="16"/>
          <p:cNvSpPr/>
          <p:nvPr/>
        </p:nvSpPr>
        <p:spPr>
          <a:xfrm rot="0">
            <a:off x="5164326" y="2929761"/>
            <a:ext cx="4039874" cy="0"/>
          </a:xfrm>
          <a:prstGeom prst="line">
            <a:avLst/>
          </a:prstGeom>
          <a:ln cap="rnd" w="28575">
            <a:solidFill>
              <a:srgbClr val="6D592D"/>
            </a:solidFill>
            <a:prstDash val="sysDot"/>
            <a:headEnd type="none" len="sm" w="sm"/>
            <a:tailEnd type="none" len="sm" w="sm"/>
          </a:ln>
        </p:spPr>
      </p:sp>
      <p:pic>
        <p:nvPicPr>
          <p:cNvPr name="Picture 17" id="1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359366">
            <a:off x="4598623" y="6559883"/>
            <a:ext cx="260285" cy="730624"/>
          </a:xfrm>
          <a:prstGeom prst="rect">
            <a:avLst/>
          </a:prstGeom>
        </p:spPr>
      </p:pic>
      <p:grpSp>
        <p:nvGrpSpPr>
          <p:cNvPr name="Group 18" id="18"/>
          <p:cNvGrpSpPr/>
          <p:nvPr/>
        </p:nvGrpSpPr>
        <p:grpSpPr>
          <a:xfrm rot="0">
            <a:off x="495390" y="616170"/>
            <a:ext cx="1589460" cy="472148"/>
            <a:chOff x="0" y="0"/>
            <a:chExt cx="6442998" cy="1913890"/>
          </a:xfrm>
        </p:grpSpPr>
        <p:sp>
          <p:nvSpPr>
            <p:cNvPr name="Freeform 19" id="19"/>
            <p:cNvSpPr/>
            <p:nvPr/>
          </p:nvSpPr>
          <p:spPr>
            <a:xfrm>
              <a:off x="0" y="0"/>
              <a:ext cx="6442999" cy="1913890"/>
            </a:xfrm>
            <a:custGeom>
              <a:avLst/>
              <a:gdLst/>
              <a:ahLst/>
              <a:cxnLst/>
              <a:rect r="r" b="b" t="t" l="l"/>
              <a:pathLst>
                <a:path h="1913890" w="6442999">
                  <a:moveTo>
                    <a:pt x="6442999" y="956945"/>
                  </a:moveTo>
                  <a:lnTo>
                    <a:pt x="6442999" y="956945"/>
                  </a:lnTo>
                  <a:cubicBezTo>
                    <a:pt x="6442999" y="1485392"/>
                    <a:pt x="6014627" y="1913890"/>
                    <a:pt x="5486054" y="1913890"/>
                  </a:cubicBezTo>
                  <a:lnTo>
                    <a:pt x="956945" y="1913890"/>
                  </a:lnTo>
                  <a:cubicBezTo>
                    <a:pt x="428371" y="1913890"/>
                    <a:pt x="0" y="1485392"/>
                    <a:pt x="0" y="956945"/>
                  </a:cubicBezTo>
                  <a:lnTo>
                    <a:pt x="0" y="956945"/>
                  </a:lnTo>
                  <a:cubicBezTo>
                    <a:pt x="0" y="428371"/>
                    <a:pt x="428371" y="0"/>
                    <a:pt x="956945" y="0"/>
                  </a:cubicBezTo>
                  <a:lnTo>
                    <a:pt x="5486053" y="0"/>
                  </a:lnTo>
                  <a:cubicBezTo>
                    <a:pt x="6014501" y="0"/>
                    <a:pt x="6442999" y="428371"/>
                    <a:pt x="6442999" y="956945"/>
                  </a:cubicBezTo>
                  <a:close/>
                </a:path>
              </a:pathLst>
            </a:custGeom>
            <a:solidFill>
              <a:srgbClr val="6D592D"/>
            </a:solidFill>
          </p:spPr>
        </p:sp>
      </p:grpSp>
      <p:sp>
        <p:nvSpPr>
          <p:cNvPr name="TextBox 20" id="20"/>
          <p:cNvSpPr txBox="true"/>
          <p:nvPr/>
        </p:nvSpPr>
        <p:spPr>
          <a:xfrm rot="0">
            <a:off x="762969" y="756994"/>
            <a:ext cx="1054302" cy="190500"/>
          </a:xfrm>
          <a:prstGeom prst="rect">
            <a:avLst/>
          </a:prstGeom>
        </p:spPr>
        <p:txBody>
          <a:bodyPr anchor="t" rtlCol="false" tIns="0" lIns="0" bIns="0" rIns="0">
            <a:spAutoFit/>
          </a:bodyPr>
          <a:lstStyle/>
          <a:p>
            <a:pPr algn="ctr" marL="0" indent="0" lvl="0">
              <a:lnSpc>
                <a:spcPts val="1556"/>
              </a:lnSpc>
            </a:pPr>
            <a:r>
              <a:rPr lang="en-US" u="none" sz="1296">
                <a:solidFill>
                  <a:srgbClr val="FFFAF5"/>
                </a:solidFill>
                <a:latin typeface="Source Serif Pro Bold"/>
              </a:rPr>
              <a:t>Page 5</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7EA"/>
        </a:solidFill>
      </p:bgPr>
    </p:bg>
    <p:spTree>
      <p:nvGrpSpPr>
        <p:cNvPr id="1" name=""/>
        <p:cNvGrpSpPr/>
        <p:nvPr/>
      </p:nvGrpSpPr>
      <p:grpSpPr>
        <a:xfrm>
          <a:off x="0" y="0"/>
          <a:ext cx="0" cy="0"/>
          <a:chOff x="0" y="0"/>
          <a:chExt cx="0" cy="0"/>
        </a:xfrm>
      </p:grpSpPr>
      <p:grpSp>
        <p:nvGrpSpPr>
          <p:cNvPr name="Group 2" id="2"/>
          <p:cNvGrpSpPr/>
          <p:nvPr/>
        </p:nvGrpSpPr>
        <p:grpSpPr>
          <a:xfrm rot="0">
            <a:off x="3609211" y="2040155"/>
            <a:ext cx="5893454" cy="4839699"/>
            <a:chOff x="0" y="0"/>
            <a:chExt cx="10223678" cy="8395675"/>
          </a:xfrm>
        </p:grpSpPr>
        <p:sp>
          <p:nvSpPr>
            <p:cNvPr name="Freeform 3" id="3"/>
            <p:cNvSpPr/>
            <p:nvPr/>
          </p:nvSpPr>
          <p:spPr>
            <a:xfrm>
              <a:off x="92710" y="106680"/>
              <a:ext cx="10119538" cy="8276295"/>
            </a:xfrm>
            <a:custGeom>
              <a:avLst/>
              <a:gdLst/>
              <a:ahLst/>
              <a:cxnLst/>
              <a:rect r="r" b="b" t="t" l="l"/>
              <a:pathLst>
                <a:path h="8276295" w="10119538">
                  <a:moveTo>
                    <a:pt x="10092868" y="8087065"/>
                  </a:moveTo>
                  <a:cubicBezTo>
                    <a:pt x="10092868" y="8174695"/>
                    <a:pt x="10016668" y="8245815"/>
                    <a:pt x="9935388" y="8245815"/>
                  </a:cubicBezTo>
                  <a:lnTo>
                    <a:pt x="66040" y="8245815"/>
                  </a:lnTo>
                  <a:cubicBezTo>
                    <a:pt x="43180" y="8245815"/>
                    <a:pt x="20320" y="8240735"/>
                    <a:pt x="0" y="8231845"/>
                  </a:cubicBezTo>
                  <a:cubicBezTo>
                    <a:pt x="26670" y="8259785"/>
                    <a:pt x="63500" y="8276295"/>
                    <a:pt x="158625" y="8276295"/>
                  </a:cubicBezTo>
                  <a:lnTo>
                    <a:pt x="9973488" y="8276295"/>
                  </a:lnTo>
                  <a:cubicBezTo>
                    <a:pt x="10053498" y="8276295"/>
                    <a:pt x="10119538" y="8210255"/>
                    <a:pt x="10119538" y="8130245"/>
                  </a:cubicBezTo>
                  <a:lnTo>
                    <a:pt x="10119538" y="95250"/>
                  </a:lnTo>
                  <a:cubicBezTo>
                    <a:pt x="10119538" y="58420"/>
                    <a:pt x="10105568" y="25400"/>
                    <a:pt x="10083978" y="0"/>
                  </a:cubicBezTo>
                  <a:cubicBezTo>
                    <a:pt x="10090328" y="16510"/>
                    <a:pt x="10092868" y="34290"/>
                    <a:pt x="10092868" y="52070"/>
                  </a:cubicBezTo>
                  <a:lnTo>
                    <a:pt x="10092868" y="8087065"/>
                  </a:lnTo>
                  <a:lnTo>
                    <a:pt x="10092868" y="8087065"/>
                  </a:lnTo>
                  <a:close/>
                </a:path>
              </a:pathLst>
            </a:custGeom>
            <a:solidFill>
              <a:srgbClr val="6D592D"/>
            </a:solidFill>
          </p:spPr>
        </p:sp>
        <p:sp>
          <p:nvSpPr>
            <p:cNvPr name="Freeform 4" id="4"/>
            <p:cNvSpPr/>
            <p:nvPr/>
          </p:nvSpPr>
          <p:spPr>
            <a:xfrm>
              <a:off x="12700" y="12700"/>
              <a:ext cx="10158908" cy="8327095"/>
            </a:xfrm>
            <a:custGeom>
              <a:avLst/>
              <a:gdLst/>
              <a:ahLst/>
              <a:cxnLst/>
              <a:rect r="r" b="b" t="t" l="l"/>
              <a:pathLst>
                <a:path h="8327095" w="10158908">
                  <a:moveTo>
                    <a:pt x="146050" y="8327095"/>
                  </a:moveTo>
                  <a:lnTo>
                    <a:pt x="10012858" y="8327095"/>
                  </a:lnTo>
                  <a:cubicBezTo>
                    <a:pt x="10092868" y="8327095"/>
                    <a:pt x="10158908" y="8261055"/>
                    <a:pt x="10158908" y="8181045"/>
                  </a:cubicBezTo>
                  <a:lnTo>
                    <a:pt x="10158908" y="146050"/>
                  </a:lnTo>
                  <a:cubicBezTo>
                    <a:pt x="10158908" y="66040"/>
                    <a:pt x="10092868" y="0"/>
                    <a:pt x="10012858" y="0"/>
                  </a:cubicBezTo>
                  <a:lnTo>
                    <a:pt x="146050" y="0"/>
                  </a:lnTo>
                  <a:cubicBezTo>
                    <a:pt x="66040" y="0"/>
                    <a:pt x="0" y="66040"/>
                    <a:pt x="0" y="146050"/>
                  </a:cubicBezTo>
                  <a:lnTo>
                    <a:pt x="0" y="8181045"/>
                  </a:lnTo>
                  <a:cubicBezTo>
                    <a:pt x="0" y="8262325"/>
                    <a:pt x="66040" y="8327095"/>
                    <a:pt x="146050" y="8327095"/>
                  </a:cubicBezTo>
                  <a:close/>
                </a:path>
              </a:pathLst>
            </a:custGeom>
            <a:solidFill>
              <a:srgbClr val="FFFFFF"/>
            </a:solidFill>
          </p:spPr>
        </p:sp>
        <p:sp>
          <p:nvSpPr>
            <p:cNvPr name="Freeform 5" id="5"/>
            <p:cNvSpPr/>
            <p:nvPr/>
          </p:nvSpPr>
          <p:spPr>
            <a:xfrm>
              <a:off x="0" y="0"/>
              <a:ext cx="10223678" cy="8395675"/>
            </a:xfrm>
            <a:custGeom>
              <a:avLst/>
              <a:gdLst/>
              <a:ahLst/>
              <a:cxnLst/>
              <a:rect r="r" b="b" t="t" l="l"/>
              <a:pathLst>
                <a:path h="8395675" w="10223678">
                  <a:moveTo>
                    <a:pt x="10160178" y="74930"/>
                  </a:moveTo>
                  <a:cubicBezTo>
                    <a:pt x="10132238" y="30480"/>
                    <a:pt x="10082708" y="0"/>
                    <a:pt x="10025558" y="0"/>
                  </a:cubicBezTo>
                  <a:lnTo>
                    <a:pt x="158750" y="0"/>
                  </a:lnTo>
                  <a:cubicBezTo>
                    <a:pt x="71120" y="0"/>
                    <a:pt x="0" y="71120"/>
                    <a:pt x="0" y="158750"/>
                  </a:cubicBezTo>
                  <a:lnTo>
                    <a:pt x="0" y="8193745"/>
                  </a:lnTo>
                  <a:cubicBezTo>
                    <a:pt x="0" y="8245815"/>
                    <a:pt x="25400" y="8291535"/>
                    <a:pt x="63500" y="8320745"/>
                  </a:cubicBezTo>
                  <a:cubicBezTo>
                    <a:pt x="91440" y="8365195"/>
                    <a:pt x="140970" y="8395675"/>
                    <a:pt x="261107" y="8395675"/>
                  </a:cubicBezTo>
                  <a:lnTo>
                    <a:pt x="10064928" y="8395675"/>
                  </a:lnTo>
                  <a:cubicBezTo>
                    <a:pt x="10152558" y="8395675"/>
                    <a:pt x="10223678" y="8324555"/>
                    <a:pt x="10223678" y="8236925"/>
                  </a:cubicBezTo>
                  <a:lnTo>
                    <a:pt x="10223678" y="201930"/>
                  </a:lnTo>
                  <a:cubicBezTo>
                    <a:pt x="10223678" y="149860"/>
                    <a:pt x="10198278" y="104140"/>
                    <a:pt x="10160178" y="74930"/>
                  </a:cubicBezTo>
                  <a:close/>
                  <a:moveTo>
                    <a:pt x="12700" y="8193745"/>
                  </a:moveTo>
                  <a:lnTo>
                    <a:pt x="12700" y="158750"/>
                  </a:lnTo>
                  <a:cubicBezTo>
                    <a:pt x="12700" y="78740"/>
                    <a:pt x="78740" y="12700"/>
                    <a:pt x="158750" y="12700"/>
                  </a:cubicBezTo>
                  <a:lnTo>
                    <a:pt x="10025558" y="12700"/>
                  </a:lnTo>
                  <a:cubicBezTo>
                    <a:pt x="10105568" y="12700"/>
                    <a:pt x="10171608" y="78740"/>
                    <a:pt x="10171608" y="158750"/>
                  </a:cubicBezTo>
                  <a:lnTo>
                    <a:pt x="10171608" y="8193745"/>
                  </a:lnTo>
                  <a:cubicBezTo>
                    <a:pt x="10171608" y="8273755"/>
                    <a:pt x="10105568" y="8339795"/>
                    <a:pt x="10025558" y="8339795"/>
                  </a:cubicBezTo>
                  <a:lnTo>
                    <a:pt x="158750" y="8339795"/>
                  </a:lnTo>
                  <a:cubicBezTo>
                    <a:pt x="78740" y="8339795"/>
                    <a:pt x="12700" y="8275025"/>
                    <a:pt x="12700" y="8193745"/>
                  </a:cubicBezTo>
                  <a:close/>
                  <a:moveTo>
                    <a:pt x="10212248" y="8236925"/>
                  </a:moveTo>
                  <a:cubicBezTo>
                    <a:pt x="10212248" y="8316935"/>
                    <a:pt x="10144938" y="8382975"/>
                    <a:pt x="10064928" y="8382975"/>
                  </a:cubicBezTo>
                  <a:lnTo>
                    <a:pt x="261107" y="8382975"/>
                  </a:lnTo>
                  <a:cubicBezTo>
                    <a:pt x="157480" y="8382975"/>
                    <a:pt x="120650" y="8366465"/>
                    <a:pt x="93980" y="8338525"/>
                  </a:cubicBezTo>
                  <a:cubicBezTo>
                    <a:pt x="114300" y="8347415"/>
                    <a:pt x="135890" y="8352495"/>
                    <a:pt x="160020" y="8352495"/>
                  </a:cubicBezTo>
                  <a:lnTo>
                    <a:pt x="10026828" y="8352495"/>
                  </a:lnTo>
                  <a:cubicBezTo>
                    <a:pt x="10114458" y="8352495"/>
                    <a:pt x="10185578" y="8281375"/>
                    <a:pt x="10185578" y="8193745"/>
                  </a:cubicBezTo>
                  <a:lnTo>
                    <a:pt x="10185578" y="158750"/>
                  </a:lnTo>
                  <a:cubicBezTo>
                    <a:pt x="10185578" y="140970"/>
                    <a:pt x="10181768" y="123190"/>
                    <a:pt x="10176688" y="106680"/>
                  </a:cubicBezTo>
                  <a:cubicBezTo>
                    <a:pt x="10198278" y="132080"/>
                    <a:pt x="10212248" y="165100"/>
                    <a:pt x="10212248" y="201930"/>
                  </a:cubicBezTo>
                  <a:lnTo>
                    <a:pt x="10212248" y="8236925"/>
                  </a:lnTo>
                  <a:cubicBezTo>
                    <a:pt x="10212248" y="8236925"/>
                    <a:pt x="10212248" y="8236925"/>
                    <a:pt x="10212248" y="8236925"/>
                  </a:cubicBezTo>
                  <a:close/>
                </a:path>
              </a:pathLst>
            </a:custGeom>
            <a:solidFill>
              <a:srgbClr val="6D592D"/>
            </a:solidFill>
          </p:spPr>
        </p:sp>
      </p:grpSp>
      <p:sp>
        <p:nvSpPr>
          <p:cNvPr name="TextBox 6" id="6"/>
          <p:cNvSpPr txBox="true"/>
          <p:nvPr/>
        </p:nvSpPr>
        <p:spPr>
          <a:xfrm rot="0">
            <a:off x="4050092" y="1167665"/>
            <a:ext cx="5011691" cy="872490"/>
          </a:xfrm>
          <a:prstGeom prst="rect">
            <a:avLst/>
          </a:prstGeom>
        </p:spPr>
        <p:txBody>
          <a:bodyPr anchor="t" rtlCol="false" tIns="0" lIns="0" bIns="0" rIns="0">
            <a:spAutoFit/>
          </a:bodyPr>
          <a:lstStyle/>
          <a:p>
            <a:pPr algn="ctr" marL="0" indent="0" lvl="0">
              <a:lnSpc>
                <a:spcPts val="6599"/>
              </a:lnSpc>
            </a:pPr>
            <a:r>
              <a:rPr lang="en-US" sz="6599">
                <a:solidFill>
                  <a:srgbClr val="422F01"/>
                </a:solidFill>
                <a:latin typeface="Source Han Serif JP Bold"/>
              </a:rPr>
              <a:t>History</a:t>
            </a:r>
          </a:p>
        </p:txBody>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420747" y="1541998"/>
            <a:ext cx="360844" cy="378748"/>
          </a:xfrm>
          <a:prstGeom prst="rect">
            <a:avLst/>
          </a:prstGeom>
        </p:spPr>
      </p:pic>
      <p:grpSp>
        <p:nvGrpSpPr>
          <p:cNvPr name="Group 8" id="8"/>
          <p:cNvGrpSpPr/>
          <p:nvPr/>
        </p:nvGrpSpPr>
        <p:grpSpPr>
          <a:xfrm rot="0">
            <a:off x="7593015" y="731520"/>
            <a:ext cx="1589460" cy="472148"/>
            <a:chOff x="0" y="0"/>
            <a:chExt cx="6442998" cy="1913890"/>
          </a:xfrm>
        </p:grpSpPr>
        <p:sp>
          <p:nvSpPr>
            <p:cNvPr name="Freeform 9" id="9"/>
            <p:cNvSpPr/>
            <p:nvPr/>
          </p:nvSpPr>
          <p:spPr>
            <a:xfrm>
              <a:off x="0" y="0"/>
              <a:ext cx="6442999" cy="1913890"/>
            </a:xfrm>
            <a:custGeom>
              <a:avLst/>
              <a:gdLst/>
              <a:ahLst/>
              <a:cxnLst/>
              <a:rect r="r" b="b" t="t" l="l"/>
              <a:pathLst>
                <a:path h="1913890" w="6442999">
                  <a:moveTo>
                    <a:pt x="6442999" y="956945"/>
                  </a:moveTo>
                  <a:lnTo>
                    <a:pt x="6442999" y="956945"/>
                  </a:lnTo>
                  <a:cubicBezTo>
                    <a:pt x="6442999" y="1485392"/>
                    <a:pt x="6014627" y="1913890"/>
                    <a:pt x="5486054" y="1913890"/>
                  </a:cubicBezTo>
                  <a:lnTo>
                    <a:pt x="956945" y="1913890"/>
                  </a:lnTo>
                  <a:cubicBezTo>
                    <a:pt x="428371" y="1913890"/>
                    <a:pt x="0" y="1485392"/>
                    <a:pt x="0" y="956945"/>
                  </a:cubicBezTo>
                  <a:lnTo>
                    <a:pt x="0" y="956945"/>
                  </a:lnTo>
                  <a:cubicBezTo>
                    <a:pt x="0" y="428371"/>
                    <a:pt x="428371" y="0"/>
                    <a:pt x="956945" y="0"/>
                  </a:cubicBezTo>
                  <a:lnTo>
                    <a:pt x="5486053" y="0"/>
                  </a:lnTo>
                  <a:cubicBezTo>
                    <a:pt x="6014501" y="0"/>
                    <a:pt x="6442999" y="428371"/>
                    <a:pt x="6442999" y="956945"/>
                  </a:cubicBezTo>
                  <a:close/>
                </a:path>
              </a:pathLst>
            </a:custGeom>
            <a:solidFill>
              <a:srgbClr val="6D592D"/>
            </a:solidFill>
          </p:spPr>
        </p:sp>
      </p:grpSp>
      <p:pic>
        <p:nvPicPr>
          <p:cNvPr name="Picture 10" id="10"/>
          <p:cNvPicPr>
            <a:picLocks noChangeAspect="true"/>
          </p:cNvPicPr>
          <p:nvPr/>
        </p:nvPicPr>
        <p:blipFill>
          <a:blip r:embed="rId4"/>
          <a:srcRect l="0" t="510" r="0" b="510"/>
          <a:stretch>
            <a:fillRect/>
          </a:stretch>
        </p:blipFill>
        <p:spPr>
          <a:xfrm flipH="false" flipV="false" rot="0">
            <a:off x="-112541" y="1203668"/>
            <a:ext cx="4349743" cy="4635616"/>
          </a:xfrm>
          <a:prstGeom prst="rect">
            <a:avLst/>
          </a:prstGeom>
        </p:spPr>
      </p:pic>
      <p:sp>
        <p:nvSpPr>
          <p:cNvPr name="TextBox 11" id="11"/>
          <p:cNvSpPr txBox="true"/>
          <p:nvPr/>
        </p:nvSpPr>
        <p:spPr>
          <a:xfrm rot="0">
            <a:off x="4065642" y="2179020"/>
            <a:ext cx="4980591" cy="2052236"/>
          </a:xfrm>
          <a:prstGeom prst="rect">
            <a:avLst/>
          </a:prstGeom>
        </p:spPr>
        <p:txBody>
          <a:bodyPr anchor="t" rtlCol="false" tIns="0" lIns="0" bIns="0" rIns="0">
            <a:spAutoFit/>
          </a:bodyPr>
          <a:lstStyle/>
          <a:p>
            <a:pPr algn="ctr" marL="0" indent="0" lvl="0">
              <a:lnSpc>
                <a:spcPts val="2384"/>
              </a:lnSpc>
            </a:pPr>
            <a:r>
              <a:rPr lang="en-US" sz="1703">
                <a:solidFill>
                  <a:srgbClr val="000000"/>
                </a:solidFill>
                <a:latin typeface="Source Serif Pro"/>
              </a:rPr>
              <a:t>The United States explicitly allows penal labor through the 13th Amendment of the Constitution, which states that "neither slavery nor involuntary servitude, except as a punishment for crime whereof the party shall have been duly convicted, shall exist within the United States, or any place subject to their jurisdiction."</a:t>
            </a:r>
          </a:p>
        </p:txBody>
      </p:sp>
      <p:sp>
        <p:nvSpPr>
          <p:cNvPr name="TextBox 12" id="12"/>
          <p:cNvSpPr txBox="true"/>
          <p:nvPr/>
        </p:nvSpPr>
        <p:spPr>
          <a:xfrm rot="0">
            <a:off x="7860593" y="872344"/>
            <a:ext cx="1054302" cy="190500"/>
          </a:xfrm>
          <a:prstGeom prst="rect">
            <a:avLst/>
          </a:prstGeom>
        </p:spPr>
        <p:txBody>
          <a:bodyPr anchor="t" rtlCol="false" tIns="0" lIns="0" bIns="0" rIns="0">
            <a:spAutoFit/>
          </a:bodyPr>
          <a:lstStyle/>
          <a:p>
            <a:pPr algn="ctr" marL="0" indent="0" lvl="0">
              <a:lnSpc>
                <a:spcPts val="1556"/>
              </a:lnSpc>
            </a:pPr>
            <a:r>
              <a:rPr lang="en-US" u="none" sz="1296">
                <a:solidFill>
                  <a:srgbClr val="FFFAF5"/>
                </a:solidFill>
                <a:latin typeface="Source Serif Pro Bold"/>
              </a:rPr>
              <a:t>Page 6</a:t>
            </a:r>
          </a:p>
        </p:txBody>
      </p:sp>
      <p:sp>
        <p:nvSpPr>
          <p:cNvPr name="TextBox 13" id="13"/>
          <p:cNvSpPr txBox="true"/>
          <p:nvPr/>
        </p:nvSpPr>
        <p:spPr>
          <a:xfrm rot="0">
            <a:off x="3694074" y="4078502"/>
            <a:ext cx="5723726" cy="2642786"/>
          </a:xfrm>
          <a:prstGeom prst="rect">
            <a:avLst/>
          </a:prstGeom>
        </p:spPr>
        <p:txBody>
          <a:bodyPr anchor="t" rtlCol="false" tIns="0" lIns="0" bIns="0" rIns="0">
            <a:spAutoFit/>
          </a:bodyPr>
          <a:lstStyle/>
          <a:p>
            <a:pPr algn="ctr">
              <a:lnSpc>
                <a:spcPts val="2384"/>
              </a:lnSpc>
            </a:pPr>
          </a:p>
          <a:p>
            <a:pPr algn="ctr" marL="0" indent="0" lvl="0">
              <a:lnSpc>
                <a:spcPts val="2384"/>
              </a:lnSpc>
            </a:pPr>
            <a:r>
              <a:rPr lang="en-US" sz="1703">
                <a:solidFill>
                  <a:srgbClr val="000000"/>
                </a:solidFill>
                <a:latin typeface="Source Serif Pro"/>
              </a:rPr>
              <a:t>Immediately following the ratification of the 13th amendment, the slave labor-dependent economy of the South faced collapse. Southern lawmakers began to exploit the loophole and turned to prison labor to restore the pre-abolition free labor force. The enforcement of Black Code laws effectively used the 13th amendment's exception of penal labor to reinvent the chattel slavery economy to comply with federal law.</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7EA"/>
        </a:solidFill>
      </p:bgPr>
    </p:bg>
    <p:spTree>
      <p:nvGrpSpPr>
        <p:cNvPr id="1" name=""/>
        <p:cNvGrpSpPr/>
        <p:nvPr/>
      </p:nvGrpSpPr>
      <p:grpSpPr>
        <a:xfrm>
          <a:off x="0" y="0"/>
          <a:ext cx="0" cy="0"/>
          <a:chOff x="0" y="0"/>
          <a:chExt cx="0" cy="0"/>
        </a:xfrm>
      </p:grpSpPr>
      <p:sp>
        <p:nvSpPr>
          <p:cNvPr name="TextBox 2" id="2"/>
          <p:cNvSpPr txBox="true"/>
          <p:nvPr/>
        </p:nvSpPr>
        <p:spPr>
          <a:xfrm rot="0">
            <a:off x="548640" y="344549"/>
            <a:ext cx="7250759" cy="2247900"/>
          </a:xfrm>
          <a:prstGeom prst="rect">
            <a:avLst/>
          </a:prstGeom>
        </p:spPr>
        <p:txBody>
          <a:bodyPr anchor="t" rtlCol="false" tIns="0" lIns="0" bIns="0" rIns="0">
            <a:spAutoFit/>
          </a:bodyPr>
          <a:lstStyle/>
          <a:p>
            <a:pPr marL="0" indent="0" lvl="0">
              <a:lnSpc>
                <a:spcPts val="5999"/>
              </a:lnSpc>
              <a:spcBef>
                <a:spcPct val="0"/>
              </a:spcBef>
            </a:pPr>
            <a:r>
              <a:rPr lang="en-US" sz="4999">
                <a:solidFill>
                  <a:srgbClr val="422F01"/>
                </a:solidFill>
                <a:latin typeface="Source Han Serif JP Bold"/>
              </a:rPr>
              <a:t>Methodology &amp; Prison-Industrial Complex </a:t>
            </a:r>
          </a:p>
        </p:txBody>
      </p:sp>
      <p:grpSp>
        <p:nvGrpSpPr>
          <p:cNvPr name="Group 3" id="3"/>
          <p:cNvGrpSpPr/>
          <p:nvPr/>
        </p:nvGrpSpPr>
        <p:grpSpPr>
          <a:xfrm rot="0">
            <a:off x="548640" y="2735324"/>
            <a:ext cx="6519897" cy="4430289"/>
            <a:chOff x="0" y="0"/>
            <a:chExt cx="7826959" cy="5318442"/>
          </a:xfrm>
        </p:grpSpPr>
        <p:sp>
          <p:nvSpPr>
            <p:cNvPr name="Freeform 4" id="4"/>
            <p:cNvSpPr/>
            <p:nvPr/>
          </p:nvSpPr>
          <p:spPr>
            <a:xfrm>
              <a:off x="92710" y="106680"/>
              <a:ext cx="7722819" cy="5199062"/>
            </a:xfrm>
            <a:custGeom>
              <a:avLst/>
              <a:gdLst/>
              <a:ahLst/>
              <a:cxnLst/>
              <a:rect r="r" b="b" t="t" l="l"/>
              <a:pathLst>
                <a:path h="5199062" w="7722819">
                  <a:moveTo>
                    <a:pt x="7696149" y="5009832"/>
                  </a:moveTo>
                  <a:cubicBezTo>
                    <a:pt x="7696149" y="5097462"/>
                    <a:pt x="7619949" y="5168582"/>
                    <a:pt x="7538669" y="5168582"/>
                  </a:cubicBezTo>
                  <a:lnTo>
                    <a:pt x="66040" y="5168582"/>
                  </a:lnTo>
                  <a:cubicBezTo>
                    <a:pt x="43180" y="5168582"/>
                    <a:pt x="20320" y="5163502"/>
                    <a:pt x="0" y="5154612"/>
                  </a:cubicBezTo>
                  <a:cubicBezTo>
                    <a:pt x="26670" y="5182552"/>
                    <a:pt x="63500" y="5199062"/>
                    <a:pt x="143349" y="5199062"/>
                  </a:cubicBezTo>
                  <a:lnTo>
                    <a:pt x="7576769" y="5199062"/>
                  </a:lnTo>
                  <a:cubicBezTo>
                    <a:pt x="7656780" y="5199062"/>
                    <a:pt x="7722819" y="5133022"/>
                    <a:pt x="7722819" y="5053012"/>
                  </a:cubicBezTo>
                  <a:lnTo>
                    <a:pt x="7722819" y="95250"/>
                  </a:lnTo>
                  <a:cubicBezTo>
                    <a:pt x="7722819" y="58420"/>
                    <a:pt x="7708849" y="25400"/>
                    <a:pt x="7687259" y="0"/>
                  </a:cubicBezTo>
                  <a:cubicBezTo>
                    <a:pt x="7693609" y="16510"/>
                    <a:pt x="7696149" y="34290"/>
                    <a:pt x="7696149" y="52070"/>
                  </a:cubicBezTo>
                  <a:lnTo>
                    <a:pt x="7696149" y="5009832"/>
                  </a:lnTo>
                  <a:lnTo>
                    <a:pt x="7696149" y="5009832"/>
                  </a:lnTo>
                  <a:close/>
                </a:path>
              </a:pathLst>
            </a:custGeom>
            <a:solidFill>
              <a:srgbClr val="6D592D"/>
            </a:solidFill>
          </p:spPr>
        </p:sp>
        <p:sp>
          <p:nvSpPr>
            <p:cNvPr name="Freeform 5" id="5"/>
            <p:cNvSpPr/>
            <p:nvPr/>
          </p:nvSpPr>
          <p:spPr>
            <a:xfrm>
              <a:off x="12700" y="12700"/>
              <a:ext cx="7762190" cy="5249862"/>
            </a:xfrm>
            <a:custGeom>
              <a:avLst/>
              <a:gdLst/>
              <a:ahLst/>
              <a:cxnLst/>
              <a:rect r="r" b="b" t="t" l="l"/>
              <a:pathLst>
                <a:path h="5249862" w="7762190">
                  <a:moveTo>
                    <a:pt x="146050" y="5249862"/>
                  </a:moveTo>
                  <a:lnTo>
                    <a:pt x="7616140" y="5249862"/>
                  </a:lnTo>
                  <a:cubicBezTo>
                    <a:pt x="7696150" y="5249862"/>
                    <a:pt x="7762190" y="5183822"/>
                    <a:pt x="7762190" y="5103812"/>
                  </a:cubicBezTo>
                  <a:lnTo>
                    <a:pt x="7762190" y="146050"/>
                  </a:lnTo>
                  <a:cubicBezTo>
                    <a:pt x="7762190" y="66040"/>
                    <a:pt x="7696150" y="0"/>
                    <a:pt x="7616140" y="0"/>
                  </a:cubicBezTo>
                  <a:lnTo>
                    <a:pt x="146050" y="0"/>
                  </a:lnTo>
                  <a:cubicBezTo>
                    <a:pt x="66040" y="0"/>
                    <a:pt x="0" y="66040"/>
                    <a:pt x="0" y="146050"/>
                  </a:cubicBezTo>
                  <a:lnTo>
                    <a:pt x="0" y="5103812"/>
                  </a:lnTo>
                  <a:cubicBezTo>
                    <a:pt x="0" y="5185092"/>
                    <a:pt x="66040" y="5249862"/>
                    <a:pt x="146050" y="5249862"/>
                  </a:cubicBezTo>
                  <a:close/>
                </a:path>
              </a:pathLst>
            </a:custGeom>
            <a:solidFill>
              <a:srgbClr val="FFFFFF"/>
            </a:solidFill>
          </p:spPr>
        </p:sp>
        <p:sp>
          <p:nvSpPr>
            <p:cNvPr name="Freeform 6" id="6"/>
            <p:cNvSpPr/>
            <p:nvPr/>
          </p:nvSpPr>
          <p:spPr>
            <a:xfrm>
              <a:off x="0" y="0"/>
              <a:ext cx="7826959" cy="5318442"/>
            </a:xfrm>
            <a:custGeom>
              <a:avLst/>
              <a:gdLst/>
              <a:ahLst/>
              <a:cxnLst/>
              <a:rect r="r" b="b" t="t" l="l"/>
              <a:pathLst>
                <a:path h="5318442" w="7826959">
                  <a:moveTo>
                    <a:pt x="7763459" y="74930"/>
                  </a:moveTo>
                  <a:cubicBezTo>
                    <a:pt x="7735519" y="30480"/>
                    <a:pt x="7685990" y="0"/>
                    <a:pt x="7628840" y="0"/>
                  </a:cubicBezTo>
                  <a:lnTo>
                    <a:pt x="158750" y="0"/>
                  </a:lnTo>
                  <a:cubicBezTo>
                    <a:pt x="71120" y="0"/>
                    <a:pt x="0" y="71120"/>
                    <a:pt x="0" y="158750"/>
                  </a:cubicBezTo>
                  <a:lnTo>
                    <a:pt x="0" y="5116512"/>
                  </a:lnTo>
                  <a:cubicBezTo>
                    <a:pt x="0" y="5168582"/>
                    <a:pt x="25400" y="5214302"/>
                    <a:pt x="63500" y="5243512"/>
                  </a:cubicBezTo>
                  <a:cubicBezTo>
                    <a:pt x="91440" y="5287962"/>
                    <a:pt x="140970" y="5318442"/>
                    <a:pt x="243448" y="5318442"/>
                  </a:cubicBezTo>
                  <a:lnTo>
                    <a:pt x="7668209" y="5318442"/>
                  </a:lnTo>
                  <a:cubicBezTo>
                    <a:pt x="7755840" y="5318442"/>
                    <a:pt x="7826959" y="5247322"/>
                    <a:pt x="7826959" y="5159692"/>
                  </a:cubicBezTo>
                  <a:lnTo>
                    <a:pt x="7826959" y="201930"/>
                  </a:lnTo>
                  <a:cubicBezTo>
                    <a:pt x="7826959" y="149860"/>
                    <a:pt x="7801559" y="104140"/>
                    <a:pt x="7763459" y="74930"/>
                  </a:cubicBezTo>
                  <a:close/>
                  <a:moveTo>
                    <a:pt x="12700" y="5116512"/>
                  </a:moveTo>
                  <a:lnTo>
                    <a:pt x="12700" y="158750"/>
                  </a:lnTo>
                  <a:cubicBezTo>
                    <a:pt x="12700" y="78740"/>
                    <a:pt x="78740" y="12700"/>
                    <a:pt x="158750" y="12700"/>
                  </a:cubicBezTo>
                  <a:lnTo>
                    <a:pt x="7628840" y="12700"/>
                  </a:lnTo>
                  <a:cubicBezTo>
                    <a:pt x="7708850" y="12700"/>
                    <a:pt x="7774890" y="78740"/>
                    <a:pt x="7774890" y="158750"/>
                  </a:cubicBezTo>
                  <a:lnTo>
                    <a:pt x="7774890" y="5116512"/>
                  </a:lnTo>
                  <a:cubicBezTo>
                    <a:pt x="7774890" y="5196522"/>
                    <a:pt x="7708850" y="5262562"/>
                    <a:pt x="7628840" y="5262562"/>
                  </a:cubicBezTo>
                  <a:lnTo>
                    <a:pt x="158750" y="5262562"/>
                  </a:lnTo>
                  <a:cubicBezTo>
                    <a:pt x="78740" y="5262562"/>
                    <a:pt x="12700" y="5197792"/>
                    <a:pt x="12700" y="5116512"/>
                  </a:cubicBezTo>
                  <a:close/>
                  <a:moveTo>
                    <a:pt x="7815529" y="5159692"/>
                  </a:moveTo>
                  <a:cubicBezTo>
                    <a:pt x="7815529" y="5239702"/>
                    <a:pt x="7748219" y="5305742"/>
                    <a:pt x="7668209" y="5305742"/>
                  </a:cubicBezTo>
                  <a:lnTo>
                    <a:pt x="243448" y="5305742"/>
                  </a:lnTo>
                  <a:cubicBezTo>
                    <a:pt x="157480" y="5305742"/>
                    <a:pt x="120650" y="5289232"/>
                    <a:pt x="93980" y="5261292"/>
                  </a:cubicBezTo>
                  <a:cubicBezTo>
                    <a:pt x="114300" y="5270182"/>
                    <a:pt x="135890" y="5275262"/>
                    <a:pt x="160020" y="5275262"/>
                  </a:cubicBezTo>
                  <a:lnTo>
                    <a:pt x="7630109" y="5275262"/>
                  </a:lnTo>
                  <a:cubicBezTo>
                    <a:pt x="7717740" y="5275262"/>
                    <a:pt x="7788859" y="5204142"/>
                    <a:pt x="7788859" y="5116512"/>
                  </a:cubicBezTo>
                  <a:lnTo>
                    <a:pt x="7788859" y="158750"/>
                  </a:lnTo>
                  <a:cubicBezTo>
                    <a:pt x="7788859" y="140970"/>
                    <a:pt x="7785050" y="123190"/>
                    <a:pt x="7779969" y="106680"/>
                  </a:cubicBezTo>
                  <a:cubicBezTo>
                    <a:pt x="7801559" y="132080"/>
                    <a:pt x="7815529" y="165100"/>
                    <a:pt x="7815529" y="201930"/>
                  </a:cubicBezTo>
                  <a:lnTo>
                    <a:pt x="7815529" y="5159692"/>
                  </a:lnTo>
                  <a:cubicBezTo>
                    <a:pt x="7815529" y="5159692"/>
                    <a:pt x="7815529" y="5159692"/>
                    <a:pt x="7815529" y="5159692"/>
                  </a:cubicBezTo>
                  <a:close/>
                </a:path>
              </a:pathLst>
            </a:custGeom>
            <a:solidFill>
              <a:srgbClr val="6D592D"/>
            </a:solidFill>
          </p:spPr>
        </p:sp>
      </p:grpSp>
      <p:pic>
        <p:nvPicPr>
          <p:cNvPr name="Picture 7" id="7"/>
          <p:cNvPicPr>
            <a:picLocks noChangeAspect="true"/>
          </p:cNvPicPr>
          <p:nvPr/>
        </p:nvPicPr>
        <p:blipFill>
          <a:blip r:embed="rId2"/>
          <a:srcRect l="0" t="0" r="0" b="0"/>
          <a:stretch>
            <a:fillRect/>
          </a:stretch>
        </p:blipFill>
        <p:spPr>
          <a:xfrm flipH="false" flipV="false" rot="706718">
            <a:off x="7289160" y="2934436"/>
            <a:ext cx="2197168" cy="2388226"/>
          </a:xfrm>
          <a:prstGeom prst="rect">
            <a:avLst/>
          </a:prstGeom>
        </p:spPr>
      </p:pic>
      <p:pic>
        <p:nvPicPr>
          <p:cNvPr name="Picture 8" id="8"/>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400000">
            <a:off x="8837673" y="4241024"/>
            <a:ext cx="588089" cy="684820"/>
          </a:xfrm>
          <a:prstGeom prst="rect">
            <a:avLst/>
          </a:prstGeom>
        </p:spPr>
      </p:pic>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359366">
            <a:off x="9059056" y="5142394"/>
            <a:ext cx="260285" cy="730624"/>
          </a:xfrm>
          <a:prstGeom prst="rect">
            <a:avLst/>
          </a:prstGeom>
        </p:spPr>
      </p:pic>
      <p:grpSp>
        <p:nvGrpSpPr>
          <p:cNvPr name="Group 10" id="10"/>
          <p:cNvGrpSpPr/>
          <p:nvPr/>
        </p:nvGrpSpPr>
        <p:grpSpPr>
          <a:xfrm rot="0">
            <a:off x="7593015" y="731520"/>
            <a:ext cx="1589460" cy="472148"/>
            <a:chOff x="0" y="0"/>
            <a:chExt cx="6442998" cy="1913890"/>
          </a:xfrm>
        </p:grpSpPr>
        <p:sp>
          <p:nvSpPr>
            <p:cNvPr name="Freeform 11" id="11"/>
            <p:cNvSpPr/>
            <p:nvPr/>
          </p:nvSpPr>
          <p:spPr>
            <a:xfrm>
              <a:off x="0" y="0"/>
              <a:ext cx="6442999" cy="1913890"/>
            </a:xfrm>
            <a:custGeom>
              <a:avLst/>
              <a:gdLst/>
              <a:ahLst/>
              <a:cxnLst/>
              <a:rect r="r" b="b" t="t" l="l"/>
              <a:pathLst>
                <a:path h="1913890" w="6442999">
                  <a:moveTo>
                    <a:pt x="6442999" y="956945"/>
                  </a:moveTo>
                  <a:lnTo>
                    <a:pt x="6442999" y="956945"/>
                  </a:lnTo>
                  <a:cubicBezTo>
                    <a:pt x="6442999" y="1485392"/>
                    <a:pt x="6014627" y="1913890"/>
                    <a:pt x="5486054" y="1913890"/>
                  </a:cubicBezTo>
                  <a:lnTo>
                    <a:pt x="956945" y="1913890"/>
                  </a:lnTo>
                  <a:cubicBezTo>
                    <a:pt x="428371" y="1913890"/>
                    <a:pt x="0" y="1485392"/>
                    <a:pt x="0" y="956945"/>
                  </a:cubicBezTo>
                  <a:lnTo>
                    <a:pt x="0" y="956945"/>
                  </a:lnTo>
                  <a:cubicBezTo>
                    <a:pt x="0" y="428371"/>
                    <a:pt x="428371" y="0"/>
                    <a:pt x="956945" y="0"/>
                  </a:cubicBezTo>
                  <a:lnTo>
                    <a:pt x="5486053" y="0"/>
                  </a:lnTo>
                  <a:cubicBezTo>
                    <a:pt x="6014501" y="0"/>
                    <a:pt x="6442999" y="428371"/>
                    <a:pt x="6442999" y="956945"/>
                  </a:cubicBezTo>
                  <a:close/>
                </a:path>
              </a:pathLst>
            </a:custGeom>
            <a:solidFill>
              <a:srgbClr val="6D592D"/>
            </a:solidFill>
          </p:spPr>
        </p:sp>
      </p:grpSp>
      <p:sp>
        <p:nvSpPr>
          <p:cNvPr name="TextBox 12" id="12"/>
          <p:cNvSpPr txBox="true"/>
          <p:nvPr/>
        </p:nvSpPr>
        <p:spPr>
          <a:xfrm rot="0">
            <a:off x="600228" y="2823219"/>
            <a:ext cx="6416722" cy="4216400"/>
          </a:xfrm>
          <a:prstGeom prst="rect">
            <a:avLst/>
          </a:prstGeom>
        </p:spPr>
        <p:txBody>
          <a:bodyPr anchor="t" rtlCol="false" tIns="0" lIns="0" bIns="0" rIns="0">
            <a:spAutoFit/>
          </a:bodyPr>
          <a:lstStyle/>
          <a:p>
            <a:pPr marL="431797" indent="-215899" lvl="1">
              <a:lnSpc>
                <a:spcPts val="2799"/>
              </a:lnSpc>
              <a:buFont typeface="Arial"/>
              <a:buChar char="•"/>
            </a:pPr>
            <a:r>
              <a:rPr lang="en-US" sz="1999">
                <a:solidFill>
                  <a:srgbClr val="000000"/>
                </a:solidFill>
                <a:latin typeface="Source Serif Pro Bold"/>
              </a:rPr>
              <a:t> Prison-industrial complex (PIC) -</a:t>
            </a:r>
            <a:r>
              <a:rPr lang="en-US" sz="1999">
                <a:solidFill>
                  <a:srgbClr val="000000"/>
                </a:solidFill>
                <a:latin typeface="Source Serif Pro"/>
              </a:rPr>
              <a:t> describes the relationship between government and businesses</a:t>
            </a:r>
          </a:p>
          <a:p>
            <a:pPr marL="863595" indent="-287865" lvl="2">
              <a:lnSpc>
                <a:spcPts val="2799"/>
              </a:lnSpc>
              <a:buFont typeface="Arial"/>
              <a:buChar char="⚬"/>
            </a:pPr>
            <a:r>
              <a:rPr lang="en-US" sz="1999">
                <a:solidFill>
                  <a:srgbClr val="000000"/>
                </a:solidFill>
                <a:latin typeface="Source Serif Pro"/>
              </a:rPr>
              <a:t>According to this concept, incarceration benefits not only the justice system but also an extensive list of beneficiaries </a:t>
            </a:r>
          </a:p>
          <a:p>
            <a:pPr marL="431797" indent="-215899" lvl="1">
              <a:lnSpc>
                <a:spcPts val="2799"/>
              </a:lnSpc>
              <a:buFont typeface="Arial"/>
              <a:buChar char="•"/>
            </a:pPr>
            <a:r>
              <a:rPr lang="en-US" sz="1999">
                <a:solidFill>
                  <a:srgbClr val="000000"/>
                </a:solidFill>
                <a:latin typeface="Source Serif Pro Bold"/>
              </a:rPr>
              <a:t>Contract system -</a:t>
            </a:r>
            <a:r>
              <a:rPr lang="en-US" sz="1999">
                <a:solidFill>
                  <a:srgbClr val="000000"/>
                </a:solidFill>
                <a:latin typeface="Source Serif Pro"/>
              </a:rPr>
              <a:t> officials sell the labor of inmates to private businesses </a:t>
            </a:r>
          </a:p>
          <a:p>
            <a:pPr marL="431797" indent="-215899" lvl="1">
              <a:lnSpc>
                <a:spcPts val="2799"/>
              </a:lnSpc>
              <a:buFont typeface="Arial"/>
              <a:buChar char="•"/>
            </a:pPr>
            <a:r>
              <a:rPr lang="en-US" sz="1999">
                <a:solidFill>
                  <a:srgbClr val="000000"/>
                </a:solidFill>
                <a:latin typeface="Source Serif Pro Bold"/>
              </a:rPr>
              <a:t>Convict lease system -</a:t>
            </a:r>
            <a:r>
              <a:rPr lang="en-US" sz="1999">
                <a:solidFill>
                  <a:srgbClr val="000000"/>
                </a:solidFill>
                <a:latin typeface="Source Serif Pro"/>
              </a:rPr>
              <a:t> the state leases its prisoners to a business for a fixed annual fee and give up supervision and control</a:t>
            </a:r>
          </a:p>
          <a:p>
            <a:pPr marL="431797" indent="-215899" lvl="1">
              <a:lnSpc>
                <a:spcPts val="2799"/>
              </a:lnSpc>
              <a:buFont typeface="Arial"/>
              <a:buChar char="•"/>
            </a:pPr>
            <a:r>
              <a:rPr lang="en-US" sz="1999">
                <a:solidFill>
                  <a:srgbClr val="000000"/>
                </a:solidFill>
                <a:latin typeface="Source Serif Pro Bold"/>
              </a:rPr>
              <a:t>The Public Account System -</a:t>
            </a:r>
            <a:r>
              <a:rPr lang="en-US" sz="1999">
                <a:solidFill>
                  <a:srgbClr val="000000"/>
                </a:solidFill>
                <a:latin typeface="Source Serif Pro"/>
              </a:rPr>
              <a:t> state-directed employment; the products are sold for state benefit</a:t>
            </a:r>
          </a:p>
        </p:txBody>
      </p:sp>
      <p:sp>
        <p:nvSpPr>
          <p:cNvPr name="TextBox 13" id="13"/>
          <p:cNvSpPr txBox="true"/>
          <p:nvPr/>
        </p:nvSpPr>
        <p:spPr>
          <a:xfrm rot="0">
            <a:off x="7860593" y="872344"/>
            <a:ext cx="1054302" cy="190500"/>
          </a:xfrm>
          <a:prstGeom prst="rect">
            <a:avLst/>
          </a:prstGeom>
        </p:spPr>
        <p:txBody>
          <a:bodyPr anchor="t" rtlCol="false" tIns="0" lIns="0" bIns="0" rIns="0">
            <a:spAutoFit/>
          </a:bodyPr>
          <a:lstStyle/>
          <a:p>
            <a:pPr algn="ctr" marL="0" indent="0" lvl="0">
              <a:lnSpc>
                <a:spcPts val="1556"/>
              </a:lnSpc>
            </a:pPr>
            <a:r>
              <a:rPr lang="en-US" u="none" sz="1296">
                <a:solidFill>
                  <a:srgbClr val="FFFAF5"/>
                </a:solidFill>
                <a:latin typeface="Source Serif Pro Bold"/>
              </a:rPr>
              <a:t>Page 7</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40630" y="1093989"/>
            <a:ext cx="198325" cy="193277"/>
          </a:xfrm>
          <a:prstGeom prst="rect">
            <a:avLst/>
          </a:prstGeom>
        </p:spPr>
      </p:pic>
      <p:pic>
        <p:nvPicPr>
          <p:cNvPr name="Picture 3" id="3"/>
          <p:cNvPicPr>
            <a:picLocks noChangeAspect="true"/>
          </p:cNvPicPr>
          <p:nvPr/>
        </p:nvPicPr>
        <p:blipFill>
          <a:blip r:embed="rId4"/>
          <a:srcRect l="0" t="0" r="1201" b="5221"/>
          <a:stretch>
            <a:fillRect/>
          </a:stretch>
        </p:blipFill>
        <p:spPr>
          <a:xfrm flipH="false" flipV="false" rot="0">
            <a:off x="0" y="742397"/>
            <a:ext cx="2134110" cy="2178612"/>
          </a:xfrm>
          <a:prstGeom prst="rect">
            <a:avLst/>
          </a:prstGeom>
        </p:spPr>
      </p:pic>
      <p:pic>
        <p:nvPicPr>
          <p:cNvPr name="Picture 4" id="4"/>
          <p:cNvPicPr>
            <a:picLocks noChangeAspect="true"/>
          </p:cNvPicPr>
          <p:nvPr/>
        </p:nvPicPr>
        <p:blipFill>
          <a:blip r:embed="rId5"/>
          <a:srcRect l="0" t="0" r="0" b="0"/>
          <a:stretch>
            <a:fillRect/>
          </a:stretch>
        </p:blipFill>
        <p:spPr>
          <a:xfrm flipH="false" flipV="false" rot="0">
            <a:off x="459196" y="0"/>
            <a:ext cx="1100048" cy="742397"/>
          </a:xfrm>
          <a:prstGeom prst="rect">
            <a:avLst/>
          </a:prstGeom>
        </p:spPr>
      </p:pic>
      <p:pic>
        <p:nvPicPr>
          <p:cNvPr name="Picture 5" id="5"/>
          <p:cNvPicPr>
            <a:picLocks noChangeAspect="true"/>
          </p:cNvPicPr>
          <p:nvPr/>
        </p:nvPicPr>
        <p:blipFill>
          <a:blip r:embed="rId6"/>
          <a:srcRect l="34264" t="0" r="34584" b="1287"/>
          <a:stretch>
            <a:fillRect/>
          </a:stretch>
        </p:blipFill>
        <p:spPr>
          <a:xfrm flipH="false" flipV="false" rot="0">
            <a:off x="2476042" y="798269"/>
            <a:ext cx="2053702" cy="2201806"/>
          </a:xfrm>
          <a:prstGeom prst="rect">
            <a:avLst/>
          </a:prstGeom>
        </p:spPr>
      </p:pic>
      <p:pic>
        <p:nvPicPr>
          <p:cNvPr name="Picture 6" id="6"/>
          <p:cNvPicPr>
            <a:picLocks noChangeAspect="true"/>
          </p:cNvPicPr>
          <p:nvPr/>
        </p:nvPicPr>
        <p:blipFill>
          <a:blip r:embed="rId7"/>
          <a:srcRect l="0" t="0" r="0" b="0"/>
          <a:stretch>
            <a:fillRect/>
          </a:stretch>
        </p:blipFill>
        <p:spPr>
          <a:xfrm flipH="false" flipV="false" rot="0">
            <a:off x="3766356" y="3000075"/>
            <a:ext cx="2699855" cy="1518669"/>
          </a:xfrm>
          <a:prstGeom prst="rect">
            <a:avLst/>
          </a:prstGeom>
        </p:spPr>
      </p:pic>
      <p:pic>
        <p:nvPicPr>
          <p:cNvPr name="Picture 7" id="7"/>
          <p:cNvPicPr>
            <a:picLocks noChangeAspect="true"/>
          </p:cNvPicPr>
          <p:nvPr/>
        </p:nvPicPr>
        <p:blipFill>
          <a:blip r:embed="rId8"/>
          <a:srcRect l="0" t="11575" r="3166" b="48636"/>
          <a:stretch>
            <a:fillRect/>
          </a:stretch>
        </p:blipFill>
        <p:spPr>
          <a:xfrm flipH="false" flipV="false" rot="0">
            <a:off x="638955" y="2921009"/>
            <a:ext cx="2863938" cy="1765165"/>
          </a:xfrm>
          <a:prstGeom prst="rect">
            <a:avLst/>
          </a:prstGeom>
        </p:spPr>
      </p:pic>
      <p:pic>
        <p:nvPicPr>
          <p:cNvPr name="Picture 8" id="8"/>
          <p:cNvPicPr>
            <a:picLocks noChangeAspect="true"/>
          </p:cNvPicPr>
          <p:nvPr/>
        </p:nvPicPr>
        <p:blipFill>
          <a:blip r:embed="rId9"/>
          <a:srcRect l="2191" t="8506" r="939" b="10393"/>
          <a:stretch>
            <a:fillRect/>
          </a:stretch>
        </p:blipFill>
        <p:spPr>
          <a:xfrm flipH="false" flipV="false" rot="0">
            <a:off x="7390674" y="2960312"/>
            <a:ext cx="1908956" cy="1598195"/>
          </a:xfrm>
          <a:prstGeom prst="rect">
            <a:avLst/>
          </a:prstGeom>
        </p:spPr>
      </p:pic>
      <p:pic>
        <p:nvPicPr>
          <p:cNvPr name="Picture 9" id="9"/>
          <p:cNvPicPr>
            <a:picLocks noChangeAspect="true"/>
          </p:cNvPicPr>
          <p:nvPr/>
        </p:nvPicPr>
        <p:blipFill>
          <a:blip r:embed="rId10"/>
          <a:srcRect l="0" t="10160" r="0" b="5735"/>
          <a:stretch>
            <a:fillRect/>
          </a:stretch>
        </p:blipFill>
        <p:spPr>
          <a:xfrm flipH="false" flipV="false" rot="0">
            <a:off x="6594481" y="4639226"/>
            <a:ext cx="3181769" cy="2675974"/>
          </a:xfrm>
          <a:prstGeom prst="rect">
            <a:avLst/>
          </a:prstGeom>
        </p:spPr>
      </p:pic>
      <p:pic>
        <p:nvPicPr>
          <p:cNvPr name="Picture 10" id="10"/>
          <p:cNvPicPr>
            <a:picLocks noChangeAspect="true"/>
          </p:cNvPicPr>
          <p:nvPr/>
        </p:nvPicPr>
        <p:blipFill>
          <a:blip r:embed="rId11"/>
          <a:srcRect l="0" t="0" r="0" b="0"/>
          <a:stretch>
            <a:fillRect/>
          </a:stretch>
        </p:blipFill>
        <p:spPr>
          <a:xfrm flipH="false" flipV="false" rot="0">
            <a:off x="5339652" y="1046732"/>
            <a:ext cx="2845713" cy="1811770"/>
          </a:xfrm>
          <a:prstGeom prst="rect">
            <a:avLst/>
          </a:prstGeom>
        </p:spPr>
      </p:pic>
      <p:pic>
        <p:nvPicPr>
          <p:cNvPr name="Picture 11" id="11"/>
          <p:cNvPicPr>
            <a:picLocks noChangeAspect="true"/>
          </p:cNvPicPr>
          <p:nvPr/>
        </p:nvPicPr>
        <p:blipFill>
          <a:blip r:embed="rId12"/>
          <a:srcRect l="0" t="0" r="0" b="0"/>
          <a:stretch>
            <a:fillRect/>
          </a:stretch>
        </p:blipFill>
        <p:spPr>
          <a:xfrm flipH="false" flipV="false" rot="0">
            <a:off x="3287388" y="207740"/>
            <a:ext cx="3178824" cy="829143"/>
          </a:xfrm>
          <a:prstGeom prst="rect">
            <a:avLst/>
          </a:prstGeom>
        </p:spPr>
      </p:pic>
      <p:pic>
        <p:nvPicPr>
          <p:cNvPr name="Picture 12" id="12"/>
          <p:cNvPicPr>
            <a:picLocks noChangeAspect="true"/>
          </p:cNvPicPr>
          <p:nvPr/>
        </p:nvPicPr>
        <p:blipFill>
          <a:blip r:embed="rId13"/>
          <a:srcRect l="0" t="0" r="0" b="0"/>
          <a:stretch>
            <a:fillRect/>
          </a:stretch>
        </p:blipFill>
        <p:spPr>
          <a:xfrm flipH="false" flipV="false" rot="0">
            <a:off x="0" y="4765240"/>
            <a:ext cx="3976545" cy="2549960"/>
          </a:xfrm>
          <a:prstGeom prst="rect">
            <a:avLst/>
          </a:prstGeom>
        </p:spPr>
      </p:pic>
      <p:pic>
        <p:nvPicPr>
          <p:cNvPr name="Picture 13" id="13"/>
          <p:cNvPicPr>
            <a:picLocks noChangeAspect="true"/>
          </p:cNvPicPr>
          <p:nvPr/>
        </p:nvPicPr>
        <p:blipFill>
          <a:blip r:embed="rId14"/>
          <a:srcRect l="0" t="0" r="0" b="0"/>
          <a:stretch>
            <a:fillRect/>
          </a:stretch>
        </p:blipFill>
        <p:spPr>
          <a:xfrm flipH="false" flipV="false" rot="0">
            <a:off x="8033893" y="207740"/>
            <a:ext cx="1549980" cy="1549980"/>
          </a:xfrm>
          <a:prstGeom prst="rect">
            <a:avLst/>
          </a:prstGeom>
        </p:spPr>
      </p:pic>
      <p:pic>
        <p:nvPicPr>
          <p:cNvPr name="Picture 14" id="14"/>
          <p:cNvPicPr>
            <a:picLocks noChangeAspect="true"/>
          </p:cNvPicPr>
          <p:nvPr/>
        </p:nvPicPr>
        <p:blipFill>
          <a:blip r:embed="rId15"/>
          <a:srcRect l="0" t="7695" r="1505" b="8003"/>
          <a:stretch>
            <a:fillRect/>
          </a:stretch>
        </p:blipFill>
        <p:spPr>
          <a:xfrm flipH="false" flipV="false" rot="0">
            <a:off x="4262841" y="5055580"/>
            <a:ext cx="2153622" cy="184326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DAE-tqdPvAw</dc:identifier>
  <dcterms:modified xsi:type="dcterms:W3CDTF">2011-08-01T06:04:30Z</dcterms:modified>
  <cp:revision>1</cp:revision>
  <dc:title>The Immorality of Penal Labor</dc:title>
</cp:coreProperties>
</file>